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317" r:id="rId3"/>
    <p:sldId id="318" r:id="rId4"/>
    <p:sldId id="319" r:id="rId5"/>
    <p:sldId id="320" r:id="rId6"/>
    <p:sldId id="314" r:id="rId7"/>
    <p:sldId id="315" r:id="rId8"/>
    <p:sldId id="305" r:id="rId9"/>
    <p:sldId id="307" r:id="rId10"/>
    <p:sldId id="321" r:id="rId11"/>
    <p:sldId id="324" r:id="rId12"/>
    <p:sldId id="325" r:id="rId13"/>
    <p:sldId id="326" r:id="rId14"/>
    <p:sldId id="308" r:id="rId15"/>
    <p:sldId id="304" r:id="rId16"/>
    <p:sldId id="327" r:id="rId17"/>
    <p:sldId id="330" r:id="rId18"/>
    <p:sldId id="329" r:id="rId19"/>
    <p:sldId id="328" r:id="rId20"/>
    <p:sldId id="258"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482E"/>
    <a:srgbClr val="B14625"/>
    <a:srgbClr val="CA3E0C"/>
    <a:srgbClr val="C9550D"/>
    <a:srgbClr val="B49F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snapToGrid="0">
      <p:cViewPr varScale="1">
        <p:scale>
          <a:sx n="108" d="100"/>
          <a:sy n="108" d="100"/>
        </p:scale>
        <p:origin x="6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C0BC6-A7BF-4FE2-8E99-4095EA1DC589}" type="datetimeFigureOut">
              <a:rPr lang="fr-CA" smtClean="0"/>
              <a:t>2022-01-25</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2218BA-947A-4AD8-9815-0177438C7302}" type="slidenum">
              <a:rPr lang="fr-CA" smtClean="0"/>
              <a:t>‹N°›</a:t>
            </a:fld>
            <a:endParaRPr lang="fr-CA"/>
          </a:p>
        </p:txBody>
      </p:sp>
    </p:spTree>
    <p:extLst>
      <p:ext uri="{BB962C8B-B14F-4D97-AF65-F5344CB8AC3E}">
        <p14:creationId xmlns:p14="http://schemas.microsoft.com/office/powerpoint/2010/main" val="20072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F49C42-4070-46FA-8101-A11D23640FE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D5D5D757-A934-439D-BCD5-DFC13EBDB2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D66F1A87-51B3-467C-847C-0B54CF3C1EC6}"/>
              </a:ext>
            </a:extLst>
          </p:cNvPr>
          <p:cNvSpPr>
            <a:spLocks noGrp="1"/>
          </p:cNvSpPr>
          <p:nvPr>
            <p:ph type="dt" sz="half" idx="10"/>
          </p:nvPr>
        </p:nvSpPr>
        <p:spPr/>
        <p:txBody>
          <a:bodyPr/>
          <a:lstStyle/>
          <a:p>
            <a:fld id="{4EF40492-0103-4AC1-B4D9-581685C0B429}" type="datetime1">
              <a:rPr lang="fr-CA" smtClean="0"/>
              <a:t>2022-01-25</a:t>
            </a:fld>
            <a:endParaRPr lang="fr-CA"/>
          </a:p>
        </p:txBody>
      </p:sp>
      <p:sp>
        <p:nvSpPr>
          <p:cNvPr id="5" name="Espace réservé du pied de page 4">
            <a:extLst>
              <a:ext uri="{FF2B5EF4-FFF2-40B4-BE49-F238E27FC236}">
                <a16:creationId xmlns:a16="http://schemas.microsoft.com/office/drawing/2014/main" id="{B8BAE150-2B1F-44C1-9B8D-819B57CCB47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B30E22F-5420-45C8-8B32-855FE0852483}"/>
              </a:ext>
            </a:extLst>
          </p:cNvPr>
          <p:cNvSpPr>
            <a:spLocks noGrp="1"/>
          </p:cNvSpPr>
          <p:nvPr>
            <p:ph type="sldNum" sz="quarter" idx="12"/>
          </p:nvPr>
        </p:nvSpPr>
        <p:spPr/>
        <p:txBody>
          <a:bodyPr/>
          <a:lstStyle/>
          <a:p>
            <a:fld id="{7E7F3E50-26C9-4FAC-B465-B0C8E3B04666}" type="slidenum">
              <a:rPr lang="fr-CA" smtClean="0"/>
              <a:t>‹N°›</a:t>
            </a:fld>
            <a:endParaRPr lang="fr-CA"/>
          </a:p>
        </p:txBody>
      </p:sp>
    </p:spTree>
    <p:extLst>
      <p:ext uri="{BB962C8B-B14F-4D97-AF65-F5344CB8AC3E}">
        <p14:creationId xmlns:p14="http://schemas.microsoft.com/office/powerpoint/2010/main" val="4267350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48C21-DDD3-4F07-AB37-5769BDAAA90A}"/>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A98BD637-3EAE-4FC5-A7C0-DF47B4E8C165}"/>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4E064114-7DA4-432E-A819-D80CE980A9BE}"/>
              </a:ext>
            </a:extLst>
          </p:cNvPr>
          <p:cNvSpPr>
            <a:spLocks noGrp="1"/>
          </p:cNvSpPr>
          <p:nvPr>
            <p:ph type="dt" sz="half" idx="10"/>
          </p:nvPr>
        </p:nvSpPr>
        <p:spPr/>
        <p:txBody>
          <a:bodyPr/>
          <a:lstStyle/>
          <a:p>
            <a:fld id="{D723FCD5-CAD3-4629-BF2D-5CAE9F37715D}" type="datetime1">
              <a:rPr lang="fr-CA" smtClean="0"/>
              <a:t>2022-01-25</a:t>
            </a:fld>
            <a:endParaRPr lang="fr-CA"/>
          </a:p>
        </p:txBody>
      </p:sp>
      <p:sp>
        <p:nvSpPr>
          <p:cNvPr id="5" name="Espace réservé du pied de page 4">
            <a:extLst>
              <a:ext uri="{FF2B5EF4-FFF2-40B4-BE49-F238E27FC236}">
                <a16:creationId xmlns:a16="http://schemas.microsoft.com/office/drawing/2014/main" id="{028D07A2-7E52-4B61-9E78-79D5CB86677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CDACC25-CE0C-4FB4-9D37-6C7E3EA55E17}"/>
              </a:ext>
            </a:extLst>
          </p:cNvPr>
          <p:cNvSpPr>
            <a:spLocks noGrp="1"/>
          </p:cNvSpPr>
          <p:nvPr>
            <p:ph type="sldNum" sz="quarter" idx="12"/>
          </p:nvPr>
        </p:nvSpPr>
        <p:spPr/>
        <p:txBody>
          <a:bodyPr/>
          <a:lstStyle/>
          <a:p>
            <a:fld id="{7E7F3E50-26C9-4FAC-B465-B0C8E3B04666}" type="slidenum">
              <a:rPr lang="fr-CA" smtClean="0"/>
              <a:t>‹N°›</a:t>
            </a:fld>
            <a:endParaRPr lang="fr-CA"/>
          </a:p>
        </p:txBody>
      </p:sp>
    </p:spTree>
    <p:extLst>
      <p:ext uri="{BB962C8B-B14F-4D97-AF65-F5344CB8AC3E}">
        <p14:creationId xmlns:p14="http://schemas.microsoft.com/office/powerpoint/2010/main" val="3219432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2634DC8-B36C-4BA1-99EB-D2AED79181B9}"/>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E8D420B4-0383-4EF8-A44F-3DEADB0AD06F}"/>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22EB001-5259-44FA-A967-EB41C66D9CB9}"/>
              </a:ext>
            </a:extLst>
          </p:cNvPr>
          <p:cNvSpPr>
            <a:spLocks noGrp="1"/>
          </p:cNvSpPr>
          <p:nvPr>
            <p:ph type="dt" sz="half" idx="10"/>
          </p:nvPr>
        </p:nvSpPr>
        <p:spPr/>
        <p:txBody>
          <a:bodyPr/>
          <a:lstStyle/>
          <a:p>
            <a:fld id="{DA6651AD-02A2-4F15-80C4-90B62ED602FB}" type="datetime1">
              <a:rPr lang="fr-CA" smtClean="0"/>
              <a:t>2022-01-25</a:t>
            </a:fld>
            <a:endParaRPr lang="fr-CA"/>
          </a:p>
        </p:txBody>
      </p:sp>
      <p:sp>
        <p:nvSpPr>
          <p:cNvPr id="5" name="Espace réservé du pied de page 4">
            <a:extLst>
              <a:ext uri="{FF2B5EF4-FFF2-40B4-BE49-F238E27FC236}">
                <a16:creationId xmlns:a16="http://schemas.microsoft.com/office/drawing/2014/main" id="{6780D468-FAB4-46AD-A3C5-CB2C9266E81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153C0CC-D2B4-463A-BB27-7F423DD3F8E7}"/>
              </a:ext>
            </a:extLst>
          </p:cNvPr>
          <p:cNvSpPr>
            <a:spLocks noGrp="1"/>
          </p:cNvSpPr>
          <p:nvPr>
            <p:ph type="sldNum" sz="quarter" idx="12"/>
          </p:nvPr>
        </p:nvSpPr>
        <p:spPr/>
        <p:txBody>
          <a:bodyPr/>
          <a:lstStyle/>
          <a:p>
            <a:fld id="{7E7F3E50-26C9-4FAC-B465-B0C8E3B04666}" type="slidenum">
              <a:rPr lang="fr-CA" smtClean="0"/>
              <a:t>‹N°›</a:t>
            </a:fld>
            <a:endParaRPr lang="fr-CA"/>
          </a:p>
        </p:txBody>
      </p:sp>
    </p:spTree>
    <p:extLst>
      <p:ext uri="{BB962C8B-B14F-4D97-AF65-F5344CB8AC3E}">
        <p14:creationId xmlns:p14="http://schemas.microsoft.com/office/powerpoint/2010/main" val="2273597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BDA17E-09CC-4B30-8B5B-3EB94164BB53}"/>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F5361BF4-C51D-47E2-8768-A7E3DF08F1C6}"/>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EF6BFD0-BF0F-41D5-9594-01AC01E11F37}"/>
              </a:ext>
            </a:extLst>
          </p:cNvPr>
          <p:cNvSpPr>
            <a:spLocks noGrp="1"/>
          </p:cNvSpPr>
          <p:nvPr>
            <p:ph type="dt" sz="half" idx="10"/>
          </p:nvPr>
        </p:nvSpPr>
        <p:spPr/>
        <p:txBody>
          <a:bodyPr/>
          <a:lstStyle/>
          <a:p>
            <a:fld id="{2232E1D4-2DE9-4F5C-8759-BFDDE5D262C6}" type="datetime1">
              <a:rPr lang="fr-CA" smtClean="0"/>
              <a:t>2022-01-25</a:t>
            </a:fld>
            <a:endParaRPr lang="fr-CA"/>
          </a:p>
        </p:txBody>
      </p:sp>
      <p:sp>
        <p:nvSpPr>
          <p:cNvPr id="5" name="Espace réservé du pied de page 4">
            <a:extLst>
              <a:ext uri="{FF2B5EF4-FFF2-40B4-BE49-F238E27FC236}">
                <a16:creationId xmlns:a16="http://schemas.microsoft.com/office/drawing/2014/main" id="{AAB04987-4EAD-4B6D-873D-879C23B3348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9AF70A7-32D4-4B16-AB6A-A9356439187F}"/>
              </a:ext>
            </a:extLst>
          </p:cNvPr>
          <p:cNvSpPr>
            <a:spLocks noGrp="1"/>
          </p:cNvSpPr>
          <p:nvPr>
            <p:ph type="sldNum" sz="quarter" idx="12"/>
          </p:nvPr>
        </p:nvSpPr>
        <p:spPr/>
        <p:txBody>
          <a:bodyPr/>
          <a:lstStyle/>
          <a:p>
            <a:fld id="{7E7F3E50-26C9-4FAC-B465-B0C8E3B04666}" type="slidenum">
              <a:rPr lang="fr-CA" smtClean="0"/>
              <a:t>‹N°›</a:t>
            </a:fld>
            <a:endParaRPr lang="fr-CA"/>
          </a:p>
        </p:txBody>
      </p:sp>
    </p:spTree>
    <p:extLst>
      <p:ext uri="{BB962C8B-B14F-4D97-AF65-F5344CB8AC3E}">
        <p14:creationId xmlns:p14="http://schemas.microsoft.com/office/powerpoint/2010/main" val="2849431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967373-A2B6-4CF9-8459-B5BE0988608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2BC2777B-5CAD-4D43-9C4B-C7AE8F48D8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51FD6534-FA59-48CF-BCBA-8DD60D00F278}"/>
              </a:ext>
            </a:extLst>
          </p:cNvPr>
          <p:cNvSpPr>
            <a:spLocks noGrp="1"/>
          </p:cNvSpPr>
          <p:nvPr>
            <p:ph type="dt" sz="half" idx="10"/>
          </p:nvPr>
        </p:nvSpPr>
        <p:spPr/>
        <p:txBody>
          <a:bodyPr/>
          <a:lstStyle/>
          <a:p>
            <a:fld id="{5E1EEFFC-6A0C-48B0-A23B-3285D94BDC5F}" type="datetime1">
              <a:rPr lang="fr-CA" smtClean="0"/>
              <a:t>2022-01-25</a:t>
            </a:fld>
            <a:endParaRPr lang="fr-CA"/>
          </a:p>
        </p:txBody>
      </p:sp>
      <p:sp>
        <p:nvSpPr>
          <p:cNvPr id="5" name="Espace réservé du pied de page 4">
            <a:extLst>
              <a:ext uri="{FF2B5EF4-FFF2-40B4-BE49-F238E27FC236}">
                <a16:creationId xmlns:a16="http://schemas.microsoft.com/office/drawing/2014/main" id="{C58E249A-E254-45D8-B96C-4201E64383D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FC69533-C6D4-40E1-B796-6C4418A68112}"/>
              </a:ext>
            </a:extLst>
          </p:cNvPr>
          <p:cNvSpPr>
            <a:spLocks noGrp="1"/>
          </p:cNvSpPr>
          <p:nvPr>
            <p:ph type="sldNum" sz="quarter" idx="12"/>
          </p:nvPr>
        </p:nvSpPr>
        <p:spPr/>
        <p:txBody>
          <a:bodyPr/>
          <a:lstStyle/>
          <a:p>
            <a:fld id="{7E7F3E50-26C9-4FAC-B465-B0C8E3B04666}" type="slidenum">
              <a:rPr lang="fr-CA" smtClean="0"/>
              <a:t>‹N°›</a:t>
            </a:fld>
            <a:endParaRPr lang="fr-CA"/>
          </a:p>
        </p:txBody>
      </p:sp>
    </p:spTree>
    <p:extLst>
      <p:ext uri="{BB962C8B-B14F-4D97-AF65-F5344CB8AC3E}">
        <p14:creationId xmlns:p14="http://schemas.microsoft.com/office/powerpoint/2010/main" val="3141634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6E212C-7934-4839-8B49-A99FC00AC9B0}"/>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610F2C07-7236-47E3-915F-FA5B8FFE2DF5}"/>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07D01857-F880-420F-B214-F522685F5577}"/>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577D56C9-DFC7-41B1-865C-3C9CFEBF20E9}"/>
              </a:ext>
            </a:extLst>
          </p:cNvPr>
          <p:cNvSpPr>
            <a:spLocks noGrp="1"/>
          </p:cNvSpPr>
          <p:nvPr>
            <p:ph type="dt" sz="half" idx="10"/>
          </p:nvPr>
        </p:nvSpPr>
        <p:spPr/>
        <p:txBody>
          <a:bodyPr/>
          <a:lstStyle/>
          <a:p>
            <a:fld id="{0D36166E-3A84-4C09-895E-FA21F331F9CB}" type="datetime1">
              <a:rPr lang="fr-CA" smtClean="0"/>
              <a:t>2022-01-25</a:t>
            </a:fld>
            <a:endParaRPr lang="fr-CA"/>
          </a:p>
        </p:txBody>
      </p:sp>
      <p:sp>
        <p:nvSpPr>
          <p:cNvPr id="6" name="Espace réservé du pied de page 5">
            <a:extLst>
              <a:ext uri="{FF2B5EF4-FFF2-40B4-BE49-F238E27FC236}">
                <a16:creationId xmlns:a16="http://schemas.microsoft.com/office/drawing/2014/main" id="{85417AB9-18C4-407B-81CA-B3857B07EDDB}"/>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0114227B-7B0C-4ED7-AE41-8A74C7569EAB}"/>
              </a:ext>
            </a:extLst>
          </p:cNvPr>
          <p:cNvSpPr>
            <a:spLocks noGrp="1"/>
          </p:cNvSpPr>
          <p:nvPr>
            <p:ph type="sldNum" sz="quarter" idx="12"/>
          </p:nvPr>
        </p:nvSpPr>
        <p:spPr/>
        <p:txBody>
          <a:bodyPr/>
          <a:lstStyle/>
          <a:p>
            <a:fld id="{7E7F3E50-26C9-4FAC-B465-B0C8E3B04666}" type="slidenum">
              <a:rPr lang="fr-CA" smtClean="0"/>
              <a:t>‹N°›</a:t>
            </a:fld>
            <a:endParaRPr lang="fr-CA"/>
          </a:p>
        </p:txBody>
      </p:sp>
    </p:spTree>
    <p:extLst>
      <p:ext uri="{BB962C8B-B14F-4D97-AF65-F5344CB8AC3E}">
        <p14:creationId xmlns:p14="http://schemas.microsoft.com/office/powerpoint/2010/main" val="361958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4D7D07-508F-4FE3-A425-E5366BFC9306}"/>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A627D490-EB9A-477A-AD83-6F047A4EB2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092FC12C-47D0-482C-A529-AD86C1758461}"/>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D350C50C-CD9A-486F-A0A6-4AAA33B8A3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663AFCFB-8929-490B-A262-9D6E1A52A326}"/>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A05133B9-8103-46AF-8E65-85FC9E7793CA}"/>
              </a:ext>
            </a:extLst>
          </p:cNvPr>
          <p:cNvSpPr>
            <a:spLocks noGrp="1"/>
          </p:cNvSpPr>
          <p:nvPr>
            <p:ph type="dt" sz="half" idx="10"/>
          </p:nvPr>
        </p:nvSpPr>
        <p:spPr/>
        <p:txBody>
          <a:bodyPr/>
          <a:lstStyle/>
          <a:p>
            <a:fld id="{A43E4A5D-813A-444F-ADA0-3F894D48639D}" type="datetime1">
              <a:rPr lang="fr-CA" smtClean="0"/>
              <a:t>2022-01-25</a:t>
            </a:fld>
            <a:endParaRPr lang="fr-CA"/>
          </a:p>
        </p:txBody>
      </p:sp>
      <p:sp>
        <p:nvSpPr>
          <p:cNvPr id="8" name="Espace réservé du pied de page 7">
            <a:extLst>
              <a:ext uri="{FF2B5EF4-FFF2-40B4-BE49-F238E27FC236}">
                <a16:creationId xmlns:a16="http://schemas.microsoft.com/office/drawing/2014/main" id="{D40BA74C-A3D6-4637-8684-80F77A006427}"/>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E4BA3A96-9A37-44B1-893A-CBAB9D832543}"/>
              </a:ext>
            </a:extLst>
          </p:cNvPr>
          <p:cNvSpPr>
            <a:spLocks noGrp="1"/>
          </p:cNvSpPr>
          <p:nvPr>
            <p:ph type="sldNum" sz="quarter" idx="12"/>
          </p:nvPr>
        </p:nvSpPr>
        <p:spPr/>
        <p:txBody>
          <a:bodyPr/>
          <a:lstStyle/>
          <a:p>
            <a:fld id="{7E7F3E50-26C9-4FAC-B465-B0C8E3B04666}" type="slidenum">
              <a:rPr lang="fr-CA" smtClean="0"/>
              <a:t>‹N°›</a:t>
            </a:fld>
            <a:endParaRPr lang="fr-CA"/>
          </a:p>
        </p:txBody>
      </p:sp>
    </p:spTree>
    <p:extLst>
      <p:ext uri="{BB962C8B-B14F-4D97-AF65-F5344CB8AC3E}">
        <p14:creationId xmlns:p14="http://schemas.microsoft.com/office/powerpoint/2010/main" val="1436031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93A4A2-82A6-4B69-BB8B-B9D0A38CF53F}"/>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6A6417D0-8E9F-4DF1-920B-77493928BBF8}"/>
              </a:ext>
            </a:extLst>
          </p:cNvPr>
          <p:cNvSpPr>
            <a:spLocks noGrp="1"/>
          </p:cNvSpPr>
          <p:nvPr>
            <p:ph type="dt" sz="half" idx="10"/>
          </p:nvPr>
        </p:nvSpPr>
        <p:spPr/>
        <p:txBody>
          <a:bodyPr/>
          <a:lstStyle/>
          <a:p>
            <a:fld id="{D3F1A77A-ACB7-48CD-85FB-A8226051CE4A}" type="datetime1">
              <a:rPr lang="fr-CA" smtClean="0"/>
              <a:t>2022-01-25</a:t>
            </a:fld>
            <a:endParaRPr lang="fr-CA"/>
          </a:p>
        </p:txBody>
      </p:sp>
      <p:sp>
        <p:nvSpPr>
          <p:cNvPr id="4" name="Espace réservé du pied de page 3">
            <a:extLst>
              <a:ext uri="{FF2B5EF4-FFF2-40B4-BE49-F238E27FC236}">
                <a16:creationId xmlns:a16="http://schemas.microsoft.com/office/drawing/2014/main" id="{121BE5DB-81B9-42D7-9184-010674C3EE01}"/>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4D46B739-BD4D-4B24-AF22-A94C878D9BD6}"/>
              </a:ext>
            </a:extLst>
          </p:cNvPr>
          <p:cNvSpPr>
            <a:spLocks noGrp="1"/>
          </p:cNvSpPr>
          <p:nvPr>
            <p:ph type="sldNum" sz="quarter" idx="12"/>
          </p:nvPr>
        </p:nvSpPr>
        <p:spPr/>
        <p:txBody>
          <a:bodyPr/>
          <a:lstStyle/>
          <a:p>
            <a:fld id="{7E7F3E50-26C9-4FAC-B465-B0C8E3B04666}" type="slidenum">
              <a:rPr lang="fr-CA" smtClean="0"/>
              <a:t>‹N°›</a:t>
            </a:fld>
            <a:endParaRPr lang="fr-CA"/>
          </a:p>
        </p:txBody>
      </p:sp>
    </p:spTree>
    <p:extLst>
      <p:ext uri="{BB962C8B-B14F-4D97-AF65-F5344CB8AC3E}">
        <p14:creationId xmlns:p14="http://schemas.microsoft.com/office/powerpoint/2010/main" val="2710208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5ECFF4B-0379-4739-A091-A9D0B0A8AFA9}"/>
              </a:ext>
            </a:extLst>
          </p:cNvPr>
          <p:cNvSpPr>
            <a:spLocks noGrp="1"/>
          </p:cNvSpPr>
          <p:nvPr>
            <p:ph type="dt" sz="half" idx="10"/>
          </p:nvPr>
        </p:nvSpPr>
        <p:spPr/>
        <p:txBody>
          <a:bodyPr/>
          <a:lstStyle/>
          <a:p>
            <a:fld id="{FB177D3C-CD27-4A6A-81BE-250B8C76BCC8}" type="datetime1">
              <a:rPr lang="fr-CA" smtClean="0"/>
              <a:t>2022-01-25</a:t>
            </a:fld>
            <a:endParaRPr lang="fr-CA"/>
          </a:p>
        </p:txBody>
      </p:sp>
      <p:sp>
        <p:nvSpPr>
          <p:cNvPr id="3" name="Espace réservé du pied de page 2">
            <a:extLst>
              <a:ext uri="{FF2B5EF4-FFF2-40B4-BE49-F238E27FC236}">
                <a16:creationId xmlns:a16="http://schemas.microsoft.com/office/drawing/2014/main" id="{5B7FD9BD-E259-4F50-AA53-AAE129A80F50}"/>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9FF2D35F-212A-4558-9AA9-D89B44585134}"/>
              </a:ext>
            </a:extLst>
          </p:cNvPr>
          <p:cNvSpPr>
            <a:spLocks noGrp="1"/>
          </p:cNvSpPr>
          <p:nvPr>
            <p:ph type="sldNum" sz="quarter" idx="12"/>
          </p:nvPr>
        </p:nvSpPr>
        <p:spPr/>
        <p:txBody>
          <a:bodyPr/>
          <a:lstStyle/>
          <a:p>
            <a:fld id="{7E7F3E50-26C9-4FAC-B465-B0C8E3B04666}" type="slidenum">
              <a:rPr lang="fr-CA" smtClean="0"/>
              <a:t>‹N°›</a:t>
            </a:fld>
            <a:endParaRPr lang="fr-CA"/>
          </a:p>
        </p:txBody>
      </p:sp>
    </p:spTree>
    <p:extLst>
      <p:ext uri="{BB962C8B-B14F-4D97-AF65-F5344CB8AC3E}">
        <p14:creationId xmlns:p14="http://schemas.microsoft.com/office/powerpoint/2010/main" val="2408676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822039-F275-4252-B2C3-898E394AD32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A03BBD5E-DDE4-4041-9AA4-6378122B5F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39D8C4B2-DAC4-404B-A30C-C7E9D8B807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D7453D9-6EA5-4CCD-AD21-F6F3DBFB7358}"/>
              </a:ext>
            </a:extLst>
          </p:cNvPr>
          <p:cNvSpPr>
            <a:spLocks noGrp="1"/>
          </p:cNvSpPr>
          <p:nvPr>
            <p:ph type="dt" sz="half" idx="10"/>
          </p:nvPr>
        </p:nvSpPr>
        <p:spPr/>
        <p:txBody>
          <a:bodyPr/>
          <a:lstStyle/>
          <a:p>
            <a:fld id="{BE0F68A4-95CF-47CA-A80C-3ED09A7E6CB4}" type="datetime1">
              <a:rPr lang="fr-CA" smtClean="0"/>
              <a:t>2022-01-25</a:t>
            </a:fld>
            <a:endParaRPr lang="fr-CA"/>
          </a:p>
        </p:txBody>
      </p:sp>
      <p:sp>
        <p:nvSpPr>
          <p:cNvPr id="6" name="Espace réservé du pied de page 5">
            <a:extLst>
              <a:ext uri="{FF2B5EF4-FFF2-40B4-BE49-F238E27FC236}">
                <a16:creationId xmlns:a16="http://schemas.microsoft.com/office/drawing/2014/main" id="{C64C786B-DC57-425E-9901-12384908F0CE}"/>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C2EB2544-E8C3-4319-A805-D6EAEDE5F776}"/>
              </a:ext>
            </a:extLst>
          </p:cNvPr>
          <p:cNvSpPr>
            <a:spLocks noGrp="1"/>
          </p:cNvSpPr>
          <p:nvPr>
            <p:ph type="sldNum" sz="quarter" idx="12"/>
          </p:nvPr>
        </p:nvSpPr>
        <p:spPr/>
        <p:txBody>
          <a:bodyPr/>
          <a:lstStyle/>
          <a:p>
            <a:fld id="{7E7F3E50-26C9-4FAC-B465-B0C8E3B04666}" type="slidenum">
              <a:rPr lang="fr-CA" smtClean="0"/>
              <a:t>‹N°›</a:t>
            </a:fld>
            <a:endParaRPr lang="fr-CA"/>
          </a:p>
        </p:txBody>
      </p:sp>
    </p:spTree>
    <p:extLst>
      <p:ext uri="{BB962C8B-B14F-4D97-AF65-F5344CB8AC3E}">
        <p14:creationId xmlns:p14="http://schemas.microsoft.com/office/powerpoint/2010/main" val="2924325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722375-28A7-45F7-86F0-AB2342E1AEA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161B07B5-0AAF-4B1C-B615-976AC257EA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C1A00833-0D00-4B87-B452-5B5553C39A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40A743B-C549-4E82-AC77-936C05321BC2}"/>
              </a:ext>
            </a:extLst>
          </p:cNvPr>
          <p:cNvSpPr>
            <a:spLocks noGrp="1"/>
          </p:cNvSpPr>
          <p:nvPr>
            <p:ph type="dt" sz="half" idx="10"/>
          </p:nvPr>
        </p:nvSpPr>
        <p:spPr/>
        <p:txBody>
          <a:bodyPr/>
          <a:lstStyle/>
          <a:p>
            <a:fld id="{46634C5F-1B0E-436A-9C62-22A415153D9E}" type="datetime1">
              <a:rPr lang="fr-CA" smtClean="0"/>
              <a:t>2022-01-25</a:t>
            </a:fld>
            <a:endParaRPr lang="fr-CA"/>
          </a:p>
        </p:txBody>
      </p:sp>
      <p:sp>
        <p:nvSpPr>
          <p:cNvPr id="6" name="Espace réservé du pied de page 5">
            <a:extLst>
              <a:ext uri="{FF2B5EF4-FFF2-40B4-BE49-F238E27FC236}">
                <a16:creationId xmlns:a16="http://schemas.microsoft.com/office/drawing/2014/main" id="{71CB84B1-6041-4655-9237-1E6A9B943CB7}"/>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D07518F0-BD68-4302-B35F-B0BC702886CD}"/>
              </a:ext>
            </a:extLst>
          </p:cNvPr>
          <p:cNvSpPr>
            <a:spLocks noGrp="1"/>
          </p:cNvSpPr>
          <p:nvPr>
            <p:ph type="sldNum" sz="quarter" idx="12"/>
          </p:nvPr>
        </p:nvSpPr>
        <p:spPr/>
        <p:txBody>
          <a:bodyPr/>
          <a:lstStyle/>
          <a:p>
            <a:fld id="{7E7F3E50-26C9-4FAC-B465-B0C8E3B04666}" type="slidenum">
              <a:rPr lang="fr-CA" smtClean="0"/>
              <a:t>‹N°›</a:t>
            </a:fld>
            <a:endParaRPr lang="fr-CA"/>
          </a:p>
        </p:txBody>
      </p:sp>
    </p:spTree>
    <p:extLst>
      <p:ext uri="{BB962C8B-B14F-4D97-AF65-F5344CB8AC3E}">
        <p14:creationId xmlns:p14="http://schemas.microsoft.com/office/powerpoint/2010/main" val="1116028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50B813B-1607-471B-8FA8-670552B2F6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95B83A6B-8113-4F3F-8C8C-69E594F993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A6184B4-A0B9-4BB2-99CE-D0DFFAE5C7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BB2ED-DA99-4C73-A057-F1C3F07DC7F1}" type="datetime1">
              <a:rPr lang="fr-CA" smtClean="0"/>
              <a:t>2022-01-25</a:t>
            </a:fld>
            <a:endParaRPr lang="fr-CA"/>
          </a:p>
        </p:txBody>
      </p:sp>
      <p:sp>
        <p:nvSpPr>
          <p:cNvPr id="5" name="Espace réservé du pied de page 4">
            <a:extLst>
              <a:ext uri="{FF2B5EF4-FFF2-40B4-BE49-F238E27FC236}">
                <a16:creationId xmlns:a16="http://schemas.microsoft.com/office/drawing/2014/main" id="{1F586DA3-58A1-4B30-A154-13DBF9E5FD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FC4069B8-F293-4E83-BFCC-A14D2685F5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7F3E50-26C9-4FAC-B465-B0C8E3B04666}" type="slidenum">
              <a:rPr lang="fr-CA" smtClean="0"/>
              <a:t>‹N°›</a:t>
            </a:fld>
            <a:endParaRPr lang="fr-CA"/>
          </a:p>
        </p:txBody>
      </p:sp>
    </p:spTree>
    <p:extLst>
      <p:ext uri="{BB962C8B-B14F-4D97-AF65-F5344CB8AC3E}">
        <p14:creationId xmlns:p14="http://schemas.microsoft.com/office/powerpoint/2010/main" val="588504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jpg"/><Relationship Id="rId5" Type="http://schemas.openxmlformats.org/officeDocument/2006/relationships/slideLayout" Target="../slideLayouts/slideLayout1.xml"/><Relationship Id="rId4" Type="http://schemas.openxmlformats.org/officeDocument/2006/relationships/tags" Target="../tags/tag41.xml"/></Relationships>
</file>

<file path=ppt/slides/_rels/slide11.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2.jpg"/><Relationship Id="rId5" Type="http://schemas.openxmlformats.org/officeDocument/2006/relationships/slideLayout" Target="../slideLayouts/slideLayout1.xml"/><Relationship Id="rId4" Type="http://schemas.openxmlformats.org/officeDocument/2006/relationships/tags" Target="../tags/tag45.xml"/></Relationships>
</file>

<file path=ppt/slides/_rels/slide12.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2.jpg"/><Relationship Id="rId5" Type="http://schemas.openxmlformats.org/officeDocument/2006/relationships/slideLayout" Target="../slideLayouts/slideLayout1.xml"/><Relationship Id="rId4" Type="http://schemas.openxmlformats.org/officeDocument/2006/relationships/tags" Target="../tags/tag49.xml"/></Relationships>
</file>

<file path=ppt/slides/_rels/slide13.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2.jpg"/><Relationship Id="rId5" Type="http://schemas.openxmlformats.org/officeDocument/2006/relationships/slideLayout" Target="../slideLayouts/slideLayout1.xml"/><Relationship Id="rId4" Type="http://schemas.openxmlformats.org/officeDocument/2006/relationships/tags" Target="../tags/tag53.xml"/></Relationships>
</file>

<file path=ppt/slides/_rels/slide14.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jpg"/><Relationship Id="rId5" Type="http://schemas.openxmlformats.org/officeDocument/2006/relationships/slideLayout" Target="../slideLayouts/slideLayout1.xml"/><Relationship Id="rId4" Type="http://schemas.openxmlformats.org/officeDocument/2006/relationships/tags" Target="../tags/tag57.xml"/></Relationships>
</file>

<file path=ppt/slides/_rels/slide15.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jpg"/><Relationship Id="rId5" Type="http://schemas.openxmlformats.org/officeDocument/2006/relationships/slideLayout" Target="../slideLayouts/slideLayout1.xml"/><Relationship Id="rId4" Type="http://schemas.openxmlformats.org/officeDocument/2006/relationships/tags" Target="../tags/tag61.xml"/></Relationships>
</file>

<file path=ppt/slides/_rels/slide16.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2.jpg"/><Relationship Id="rId5" Type="http://schemas.openxmlformats.org/officeDocument/2006/relationships/slideLayout" Target="../slideLayouts/slideLayout1.xml"/><Relationship Id="rId4" Type="http://schemas.openxmlformats.org/officeDocument/2006/relationships/tags" Target="../tags/tag65.xml"/></Relationships>
</file>

<file path=ppt/slides/_rels/slide17.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2.jpg"/><Relationship Id="rId5" Type="http://schemas.openxmlformats.org/officeDocument/2006/relationships/slideLayout" Target="../slideLayouts/slideLayout1.xml"/><Relationship Id="rId4" Type="http://schemas.openxmlformats.org/officeDocument/2006/relationships/tags" Target="../tags/tag69.xml"/></Relationships>
</file>

<file path=ppt/slides/_rels/slide18.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2.jpg"/><Relationship Id="rId5" Type="http://schemas.openxmlformats.org/officeDocument/2006/relationships/slideLayout" Target="../slideLayouts/slideLayout1.xml"/><Relationship Id="rId4" Type="http://schemas.openxmlformats.org/officeDocument/2006/relationships/tags" Target="../tags/tag73.xml"/></Relationships>
</file>

<file path=ppt/slides/_rels/slide19.xml.rels><?xml version="1.0" encoding="UTF-8" standalone="yes"?>
<Relationships xmlns="http://schemas.openxmlformats.org/package/2006/relationships"><Relationship Id="rId8" Type="http://schemas.openxmlformats.org/officeDocument/2006/relationships/hyperlink" Target="http://www.habitation.gouv.qc.ca/espacepartenaires/offices_dhabitation/tous_les_programmes/programmes/hlm_public/quoi_de_neuf.html" TargetMode="External"/><Relationship Id="rId3" Type="http://schemas.openxmlformats.org/officeDocument/2006/relationships/tags" Target="../tags/tag76.xml"/><Relationship Id="rId7" Type="http://schemas.openxmlformats.org/officeDocument/2006/relationships/hyperlink" Target="https://rohq.qc.ca/publications-categories/publications-reservees-aux-membres" TargetMode="Externa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2.jpg"/><Relationship Id="rId5" Type="http://schemas.openxmlformats.org/officeDocument/2006/relationships/slideLayout" Target="../slideLayouts/slideLayout1.xml"/><Relationship Id="rId10" Type="http://schemas.openxmlformats.org/officeDocument/2006/relationships/hyperlink" Target="http://www.habitation.gouv.qc.ca/regroupementoh.html" TargetMode="External"/><Relationship Id="rId4" Type="http://schemas.openxmlformats.org/officeDocument/2006/relationships/tags" Target="../tags/tag77.xml"/><Relationship Id="rId9" Type="http://schemas.openxmlformats.org/officeDocument/2006/relationships/hyperlink" Target="http://www.habitation.gouv.qc.ca/espacepartenaires/offices_dhabitation/tous_les_programmes/programmes/hlm_public/exploitation_dun_projet/guide_de_gestion_du_logement_social.html#menu-header-partenaire" TargetMode="Externa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jpg"/><Relationship Id="rId5" Type="http://schemas.openxmlformats.org/officeDocument/2006/relationships/slideLayout" Target="../slideLayouts/slideLayout1.xml"/><Relationship Id="rId4"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3.jp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jpg"/><Relationship Id="rId5" Type="http://schemas.openxmlformats.org/officeDocument/2006/relationships/slideLayout" Target="../slideLayouts/slideLayout1.xml"/><Relationship Id="rId4" Type="http://schemas.openxmlformats.org/officeDocument/2006/relationships/tags" Target="../tags/tag13.xml"/></Relationships>
</file>

<file path=ppt/slides/_rels/slide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jpg"/><Relationship Id="rId5" Type="http://schemas.openxmlformats.org/officeDocument/2006/relationships/slideLayout" Target="../slideLayouts/slideLayout1.xml"/><Relationship Id="rId4"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jpg"/><Relationship Id="rId5" Type="http://schemas.openxmlformats.org/officeDocument/2006/relationships/slideLayout" Target="../slideLayouts/slideLayout1.xml"/><Relationship Id="rId4" Type="http://schemas.openxmlformats.org/officeDocument/2006/relationships/tags" Target="../tags/tag21.xml"/></Relationships>
</file>

<file path=ppt/slides/_rels/slide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jpg"/><Relationship Id="rId5" Type="http://schemas.openxmlformats.org/officeDocument/2006/relationships/slideLayout" Target="../slideLayouts/slideLayout1.xml"/><Relationship Id="rId4" Type="http://schemas.openxmlformats.org/officeDocument/2006/relationships/tags" Target="../tags/tag25.xml"/></Relationships>
</file>

<file path=ppt/slides/_rels/slide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2.jpg"/><Relationship Id="rId5" Type="http://schemas.openxmlformats.org/officeDocument/2006/relationships/slideLayout" Target="../slideLayouts/slideLayout1.xml"/><Relationship Id="rId4" Type="http://schemas.openxmlformats.org/officeDocument/2006/relationships/tags" Target="../tags/tag29.xml"/></Relationships>
</file>

<file path=ppt/slides/_rels/slide8.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2.jpg"/><Relationship Id="rId5" Type="http://schemas.openxmlformats.org/officeDocument/2006/relationships/slideLayout" Target="../slideLayouts/slideLayout1.xml"/><Relationship Id="rId4" Type="http://schemas.openxmlformats.org/officeDocument/2006/relationships/tags" Target="../tags/tag33.xml"/></Relationships>
</file>

<file path=ppt/slides/_rels/slide9.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2.jpg"/><Relationship Id="rId5" Type="http://schemas.openxmlformats.org/officeDocument/2006/relationships/slideLayout" Target="../slideLayouts/slideLayout1.xml"/><Relationship Id="rId4" Type="http://schemas.openxmlformats.org/officeDocument/2006/relationships/tags" Target="../tags/tag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F99105E8-F3D7-4F0E-A9A1-32C60A6EE8C4}"/>
              </a:ext>
            </a:extLst>
          </p:cNvPr>
          <p:cNvPicPr>
            <a:picLocks noGrp="1" noChangeAspect="1"/>
          </p:cNvPicPr>
          <p:nvPr>
            <p:ph idx="1"/>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10829" y="0"/>
            <a:ext cx="12181171" cy="6858000"/>
          </a:xfrm>
        </p:spPr>
      </p:pic>
      <p:sp>
        <p:nvSpPr>
          <p:cNvPr id="2" name="Titre 1">
            <a:extLst>
              <a:ext uri="{FF2B5EF4-FFF2-40B4-BE49-F238E27FC236}">
                <a16:creationId xmlns:a16="http://schemas.microsoft.com/office/drawing/2014/main" id="{F792B2AC-7E36-463B-87DD-E05B782990EA}"/>
              </a:ext>
            </a:extLst>
          </p:cNvPr>
          <p:cNvSpPr>
            <a:spLocks noGrp="1"/>
          </p:cNvSpPr>
          <p:nvPr>
            <p:ph type="title"/>
            <p:custDataLst>
              <p:tags r:id="rId2"/>
            </p:custDataLst>
          </p:nvPr>
        </p:nvSpPr>
        <p:spPr>
          <a:xfrm>
            <a:off x="6090585" y="4801393"/>
            <a:ext cx="4820071" cy="1325563"/>
          </a:xfrm>
        </p:spPr>
        <p:txBody>
          <a:bodyPr>
            <a:normAutofit/>
          </a:bodyPr>
          <a:lstStyle/>
          <a:p>
            <a:r>
              <a:rPr lang="fr-CA" dirty="0"/>
              <a:t/>
            </a:r>
            <a:br>
              <a:rPr lang="fr-CA" dirty="0"/>
            </a:br>
            <a:endParaRPr lang="fr-CA" dirty="0"/>
          </a:p>
        </p:txBody>
      </p:sp>
      <p:sp>
        <p:nvSpPr>
          <p:cNvPr id="6" name="Espace réservé du numéro de diapositive 5">
            <a:extLst>
              <a:ext uri="{FF2B5EF4-FFF2-40B4-BE49-F238E27FC236}">
                <a16:creationId xmlns:a16="http://schemas.microsoft.com/office/drawing/2014/main" id="{C8FBE556-E8AD-4DBF-A312-E1C23944EB8F}"/>
              </a:ext>
            </a:extLst>
          </p:cNvPr>
          <p:cNvSpPr>
            <a:spLocks noGrp="1"/>
          </p:cNvSpPr>
          <p:nvPr>
            <p:ph type="sldNum" sz="quarter" idx="12"/>
            <p:custDataLst>
              <p:tags r:id="rId3"/>
            </p:custDataLst>
          </p:nvPr>
        </p:nvSpPr>
        <p:spPr/>
        <p:txBody>
          <a:bodyPr/>
          <a:lstStyle/>
          <a:p>
            <a:fld id="{7E7F3E50-26C9-4FAC-B465-B0C8E3B04666}" type="slidenum">
              <a:rPr lang="fr-CA" smtClean="0">
                <a:solidFill>
                  <a:schemeClr val="tx1"/>
                </a:solidFill>
              </a:rPr>
              <a:t>1</a:t>
            </a:fld>
            <a:endParaRPr lang="fr-CA" dirty="0">
              <a:solidFill>
                <a:schemeClr val="tx1"/>
              </a:solidFill>
            </a:endParaRPr>
          </a:p>
        </p:txBody>
      </p:sp>
      <p:sp>
        <p:nvSpPr>
          <p:cNvPr id="3" name="ZoneTexte 2">
            <a:extLst>
              <a:ext uri="{FF2B5EF4-FFF2-40B4-BE49-F238E27FC236}">
                <a16:creationId xmlns:a16="http://schemas.microsoft.com/office/drawing/2014/main" id="{FA145B16-4C16-4220-90B6-04CD7C092DB5}"/>
              </a:ext>
            </a:extLst>
          </p:cNvPr>
          <p:cNvSpPr txBox="1"/>
          <p:nvPr>
            <p:custDataLst>
              <p:tags r:id="rId4"/>
            </p:custDataLst>
          </p:nvPr>
        </p:nvSpPr>
        <p:spPr>
          <a:xfrm>
            <a:off x="127591" y="3429000"/>
            <a:ext cx="11748975" cy="369332"/>
          </a:xfrm>
          <a:prstGeom prst="rect">
            <a:avLst/>
          </a:prstGeom>
          <a:noFill/>
        </p:spPr>
        <p:txBody>
          <a:bodyPr wrap="square" rtlCol="0">
            <a:spAutoFit/>
          </a:bodyPr>
          <a:lstStyle/>
          <a:p>
            <a:pPr algn="ctr"/>
            <a:r>
              <a:rPr lang="fr-CA" b="1" dirty="0"/>
              <a:t>Atelier d’information sur la gouvernance: Rôle et responsabilités du CA</a:t>
            </a:r>
          </a:p>
        </p:txBody>
      </p:sp>
      <p:sp>
        <p:nvSpPr>
          <p:cNvPr id="4" name="ZoneTexte 3">
            <a:extLst>
              <a:ext uri="{FF2B5EF4-FFF2-40B4-BE49-F238E27FC236}">
                <a16:creationId xmlns:a16="http://schemas.microsoft.com/office/drawing/2014/main" id="{E79F96AB-3413-4ED5-8A64-13A65ADC109C}"/>
              </a:ext>
            </a:extLst>
          </p:cNvPr>
          <p:cNvSpPr txBox="1"/>
          <p:nvPr>
            <p:custDataLst>
              <p:tags r:id="rId5"/>
            </p:custDataLst>
          </p:nvPr>
        </p:nvSpPr>
        <p:spPr>
          <a:xfrm>
            <a:off x="4237704" y="3899323"/>
            <a:ext cx="7638862" cy="923330"/>
          </a:xfrm>
          <a:prstGeom prst="rect">
            <a:avLst/>
          </a:prstGeom>
          <a:noFill/>
        </p:spPr>
        <p:txBody>
          <a:bodyPr wrap="square" rtlCol="0">
            <a:spAutoFit/>
          </a:bodyPr>
          <a:lstStyle/>
          <a:p>
            <a:r>
              <a:rPr lang="fr-CA" dirty="0">
                <a:solidFill>
                  <a:schemeClr val="bg1"/>
                </a:solidFill>
              </a:rPr>
              <a:t>Administrateurs et direction de l’OH</a:t>
            </a:r>
          </a:p>
          <a:p>
            <a:r>
              <a:rPr lang="fr-CA" dirty="0">
                <a:solidFill>
                  <a:schemeClr val="bg1"/>
                </a:solidFill>
              </a:rPr>
              <a:t>Animé par Anne Demers, directrice générale – ROHQ</a:t>
            </a:r>
          </a:p>
          <a:p>
            <a:endParaRPr lang="fr-CA" dirty="0">
              <a:solidFill>
                <a:schemeClr val="bg1"/>
              </a:solidFill>
            </a:endParaRPr>
          </a:p>
        </p:txBody>
      </p:sp>
    </p:spTree>
    <p:extLst>
      <p:ext uri="{BB962C8B-B14F-4D97-AF65-F5344CB8AC3E}">
        <p14:creationId xmlns:p14="http://schemas.microsoft.com/office/powerpoint/2010/main" val="2218942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23A664A-8E9D-4CD7-8F5C-8B20400ACF4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2" name="Titre 1">
            <a:extLst>
              <a:ext uri="{FF2B5EF4-FFF2-40B4-BE49-F238E27FC236}">
                <a16:creationId xmlns:a16="http://schemas.microsoft.com/office/drawing/2014/main" id="{22738830-145A-445F-ABB1-9780A648BC9F}"/>
              </a:ext>
            </a:extLst>
          </p:cNvPr>
          <p:cNvSpPr>
            <a:spLocks noGrp="1"/>
          </p:cNvSpPr>
          <p:nvPr>
            <p:ph type="ctrTitle"/>
            <p:custDataLst>
              <p:tags r:id="rId2"/>
            </p:custDataLst>
          </p:nvPr>
        </p:nvSpPr>
        <p:spPr>
          <a:xfrm>
            <a:off x="514905" y="865239"/>
            <a:ext cx="9867960" cy="973393"/>
          </a:xfrm>
        </p:spPr>
        <p:txBody>
          <a:bodyPr>
            <a:normAutofit/>
          </a:bodyPr>
          <a:lstStyle/>
          <a:p>
            <a:pPr algn="l"/>
            <a:r>
              <a:rPr lang="fr-CA" sz="2800" b="1" dirty="0">
                <a:solidFill>
                  <a:schemeClr val="accent1">
                    <a:lumMod val="75000"/>
                  </a:schemeClr>
                </a:solidFill>
                <a:latin typeface="Verdana" panose="020B0604030504040204" pitchFamily="34" charset="0"/>
                <a:ea typeface="Verdana" panose="020B0604030504040204" pitchFamily="34" charset="0"/>
              </a:rPr>
              <a:t>Ce que l’on retient du Guide de l’administrateur</a:t>
            </a:r>
          </a:p>
        </p:txBody>
      </p:sp>
      <p:sp>
        <p:nvSpPr>
          <p:cNvPr id="3" name="Sous-titre 2">
            <a:extLst>
              <a:ext uri="{FF2B5EF4-FFF2-40B4-BE49-F238E27FC236}">
                <a16:creationId xmlns:a16="http://schemas.microsoft.com/office/drawing/2014/main" id="{5840FCE3-DCD0-4EAC-B47F-3B0A99E66E02}"/>
              </a:ext>
            </a:extLst>
          </p:cNvPr>
          <p:cNvSpPr>
            <a:spLocks noGrp="1"/>
          </p:cNvSpPr>
          <p:nvPr>
            <p:ph type="subTitle" idx="1"/>
            <p:custDataLst>
              <p:tags r:id="rId3"/>
            </p:custDataLst>
          </p:nvPr>
        </p:nvSpPr>
        <p:spPr>
          <a:xfrm>
            <a:off x="514905" y="1838632"/>
            <a:ext cx="10596118" cy="4304715"/>
          </a:xfrm>
        </p:spPr>
        <p:txBody>
          <a:bodyPr>
            <a:normAutofit/>
          </a:bodyPr>
          <a:lstStyle/>
          <a:p>
            <a:pPr algn="l"/>
            <a:endParaRPr lang="fr-CA" i="1" dirty="0"/>
          </a:p>
          <a:p>
            <a:pPr algn="l"/>
            <a:r>
              <a:rPr lang="fr-CA" dirty="0">
                <a:solidFill>
                  <a:schemeClr val="accent1">
                    <a:lumMod val="75000"/>
                  </a:schemeClr>
                </a:solidFill>
                <a:latin typeface="Verdana" panose="020B0604030504040204" pitchFamily="34" charset="0"/>
                <a:ea typeface="Verdana" panose="020B0604030504040204" pitchFamily="34" charset="0"/>
              </a:rPr>
              <a:t>Les principales responsabilités du CA, et en considérant les éléments qui s’y rattachent:</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prendre les décisions collectivement pour réaliser la mission de l’office</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démontrer une administration efficace</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assumer un leadership dynamique et participatif</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s’assurer que les droits des locataires soient respectés</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être attentif aux besoins du milieu et aux attentes de la clientèle</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s’assurer d’avoir et optimiser les ressources (RH, $, matériel)</a:t>
            </a:r>
          </a:p>
          <a:p>
            <a:pPr marL="342900" indent="-342900" algn="l">
              <a:buFont typeface="Arial" panose="020B0604020202020204" pitchFamily="34" charset="0"/>
              <a:buChar char="•"/>
            </a:pPr>
            <a:endParaRPr lang="fr-CA" dirty="0"/>
          </a:p>
          <a:p>
            <a:pPr algn="l"/>
            <a:endParaRPr lang="fr-CA" dirty="0"/>
          </a:p>
          <a:p>
            <a:pPr algn="l"/>
            <a:endParaRPr lang="fr-CA" dirty="0"/>
          </a:p>
          <a:p>
            <a:pPr algn="l"/>
            <a:endParaRPr lang="fr-CA" dirty="0"/>
          </a:p>
        </p:txBody>
      </p:sp>
      <p:sp>
        <p:nvSpPr>
          <p:cNvPr id="4" name="Espace réservé du numéro de diapositive 3">
            <a:extLst>
              <a:ext uri="{FF2B5EF4-FFF2-40B4-BE49-F238E27FC236}">
                <a16:creationId xmlns:a16="http://schemas.microsoft.com/office/drawing/2014/main" id="{A6D8AF6A-CCF0-4B5B-8231-9112BEC9BBC4}"/>
              </a:ext>
            </a:extLst>
          </p:cNvPr>
          <p:cNvSpPr>
            <a:spLocks noGrp="1"/>
          </p:cNvSpPr>
          <p:nvPr>
            <p:ph type="sldNum" sz="quarter" idx="12"/>
            <p:custDataLst>
              <p:tags r:id="rId4"/>
            </p:custDataLst>
          </p:nvPr>
        </p:nvSpPr>
        <p:spPr/>
        <p:txBody>
          <a:bodyPr/>
          <a:lstStyle/>
          <a:p>
            <a:fld id="{7E7F3E50-26C9-4FAC-B465-B0C8E3B04666}" type="slidenum">
              <a:rPr lang="fr-CA" smtClean="0">
                <a:solidFill>
                  <a:schemeClr val="bg1"/>
                </a:solidFill>
              </a:rPr>
              <a:t>10</a:t>
            </a:fld>
            <a:endParaRPr lang="fr-CA" dirty="0">
              <a:solidFill>
                <a:schemeClr val="bg1"/>
              </a:solidFill>
            </a:endParaRPr>
          </a:p>
        </p:txBody>
      </p:sp>
    </p:spTree>
    <p:extLst>
      <p:ext uri="{BB962C8B-B14F-4D97-AF65-F5344CB8AC3E}">
        <p14:creationId xmlns:p14="http://schemas.microsoft.com/office/powerpoint/2010/main" val="3015865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23A664A-8E9D-4CD7-8F5C-8B20400ACF4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0828" y="0"/>
            <a:ext cx="12181172" cy="6858000"/>
          </a:xfrm>
          <a:prstGeom prst="rect">
            <a:avLst/>
          </a:prstGeom>
        </p:spPr>
      </p:pic>
      <p:sp>
        <p:nvSpPr>
          <p:cNvPr id="2" name="Titre 1">
            <a:extLst>
              <a:ext uri="{FF2B5EF4-FFF2-40B4-BE49-F238E27FC236}">
                <a16:creationId xmlns:a16="http://schemas.microsoft.com/office/drawing/2014/main" id="{22738830-145A-445F-ABB1-9780A648BC9F}"/>
              </a:ext>
            </a:extLst>
          </p:cNvPr>
          <p:cNvSpPr>
            <a:spLocks noGrp="1"/>
          </p:cNvSpPr>
          <p:nvPr>
            <p:ph type="ctrTitle"/>
            <p:custDataLst>
              <p:tags r:id="rId2"/>
            </p:custDataLst>
          </p:nvPr>
        </p:nvSpPr>
        <p:spPr>
          <a:xfrm>
            <a:off x="514905" y="1337187"/>
            <a:ext cx="9867960" cy="609600"/>
          </a:xfrm>
        </p:spPr>
        <p:txBody>
          <a:bodyPr>
            <a:normAutofit/>
          </a:bodyPr>
          <a:lstStyle/>
          <a:p>
            <a:pPr algn="l"/>
            <a:r>
              <a:rPr lang="fr-CA" sz="2800" b="1" dirty="0">
                <a:solidFill>
                  <a:schemeClr val="accent1">
                    <a:lumMod val="75000"/>
                  </a:schemeClr>
                </a:solidFill>
                <a:latin typeface="Verdana" panose="020B0604030504040204" pitchFamily="34" charset="0"/>
                <a:ea typeface="Verdana" panose="020B0604030504040204" pitchFamily="34" charset="0"/>
              </a:rPr>
              <a:t>Ce que l’on retient du Guide de l’administrateur</a:t>
            </a:r>
          </a:p>
        </p:txBody>
      </p:sp>
      <p:sp>
        <p:nvSpPr>
          <p:cNvPr id="3" name="Sous-titre 2">
            <a:extLst>
              <a:ext uri="{FF2B5EF4-FFF2-40B4-BE49-F238E27FC236}">
                <a16:creationId xmlns:a16="http://schemas.microsoft.com/office/drawing/2014/main" id="{5840FCE3-DCD0-4EAC-B47F-3B0A99E66E02}"/>
              </a:ext>
            </a:extLst>
          </p:cNvPr>
          <p:cNvSpPr>
            <a:spLocks noGrp="1"/>
          </p:cNvSpPr>
          <p:nvPr>
            <p:ph type="subTitle" idx="1"/>
            <p:custDataLst>
              <p:tags r:id="rId3"/>
            </p:custDataLst>
          </p:nvPr>
        </p:nvSpPr>
        <p:spPr>
          <a:xfrm>
            <a:off x="514905" y="1946787"/>
            <a:ext cx="10596118" cy="4196560"/>
          </a:xfrm>
        </p:spPr>
        <p:txBody>
          <a:bodyPr>
            <a:normAutofit lnSpcReduction="10000"/>
          </a:bodyPr>
          <a:lstStyle/>
          <a:p>
            <a:pPr algn="l"/>
            <a:endParaRPr lang="fr-CA" dirty="0"/>
          </a:p>
          <a:p>
            <a:pPr algn="l"/>
            <a:r>
              <a:rPr lang="fr-CA" dirty="0">
                <a:solidFill>
                  <a:schemeClr val="accent1">
                    <a:lumMod val="75000"/>
                  </a:schemeClr>
                </a:solidFill>
                <a:latin typeface="Verdana" panose="020B0604030504040204" pitchFamily="34" charset="0"/>
                <a:ea typeface="Verdana" panose="020B0604030504040204" pitchFamily="34" charset="0"/>
              </a:rPr>
              <a:t>Les responsabilités particulières du CA :</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Planifier annuellement les activités et effectuer le suivi</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Déterminer les priorités</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Adopter les budgets et en exercer le contrôle</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Recruter, fixer des objectifs annuels, superviser et évaluer la direction</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Assurer le respect des règles d’éthique et de déontologie</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Adopter, modifier ou abroger des règlements de régie interne</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Adopter des politiques administratives </a:t>
            </a:r>
          </a:p>
          <a:p>
            <a:pPr marL="342900" indent="-342900" algn="l">
              <a:buFont typeface="Arial" panose="020B0604020202020204" pitchFamily="34" charset="0"/>
              <a:buChar char="•"/>
            </a:pPr>
            <a:endParaRPr lang="fr-CA" dirty="0"/>
          </a:p>
          <a:p>
            <a:pPr marL="342900" indent="-342900" algn="l">
              <a:buFont typeface="Arial" panose="020B0604020202020204" pitchFamily="34" charset="0"/>
              <a:buChar char="•"/>
            </a:pPr>
            <a:endParaRPr lang="fr-CA" dirty="0"/>
          </a:p>
          <a:p>
            <a:pPr algn="l"/>
            <a:endParaRPr lang="fr-CA" dirty="0"/>
          </a:p>
          <a:p>
            <a:pPr algn="l"/>
            <a:endParaRPr lang="fr-CA" dirty="0"/>
          </a:p>
          <a:p>
            <a:pPr algn="l"/>
            <a:endParaRPr lang="fr-CA" dirty="0"/>
          </a:p>
        </p:txBody>
      </p:sp>
      <p:sp>
        <p:nvSpPr>
          <p:cNvPr id="4" name="Espace réservé du numéro de diapositive 3">
            <a:extLst>
              <a:ext uri="{FF2B5EF4-FFF2-40B4-BE49-F238E27FC236}">
                <a16:creationId xmlns:a16="http://schemas.microsoft.com/office/drawing/2014/main" id="{A6D8AF6A-CCF0-4B5B-8231-9112BEC9BBC4}"/>
              </a:ext>
            </a:extLst>
          </p:cNvPr>
          <p:cNvSpPr>
            <a:spLocks noGrp="1"/>
          </p:cNvSpPr>
          <p:nvPr>
            <p:ph type="sldNum" sz="quarter" idx="12"/>
            <p:custDataLst>
              <p:tags r:id="rId4"/>
            </p:custDataLst>
          </p:nvPr>
        </p:nvSpPr>
        <p:spPr/>
        <p:txBody>
          <a:bodyPr/>
          <a:lstStyle/>
          <a:p>
            <a:fld id="{7E7F3E50-26C9-4FAC-B465-B0C8E3B04666}" type="slidenum">
              <a:rPr lang="fr-CA" smtClean="0">
                <a:solidFill>
                  <a:schemeClr val="bg1"/>
                </a:solidFill>
              </a:rPr>
              <a:t>11</a:t>
            </a:fld>
            <a:endParaRPr lang="fr-CA" dirty="0">
              <a:solidFill>
                <a:schemeClr val="bg1"/>
              </a:solidFill>
            </a:endParaRPr>
          </a:p>
        </p:txBody>
      </p:sp>
    </p:spTree>
    <p:extLst>
      <p:ext uri="{BB962C8B-B14F-4D97-AF65-F5344CB8AC3E}">
        <p14:creationId xmlns:p14="http://schemas.microsoft.com/office/powerpoint/2010/main" val="1265635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23A664A-8E9D-4CD7-8F5C-8B20400ACF4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2" name="Titre 1">
            <a:extLst>
              <a:ext uri="{FF2B5EF4-FFF2-40B4-BE49-F238E27FC236}">
                <a16:creationId xmlns:a16="http://schemas.microsoft.com/office/drawing/2014/main" id="{22738830-145A-445F-ABB1-9780A648BC9F}"/>
              </a:ext>
            </a:extLst>
          </p:cNvPr>
          <p:cNvSpPr>
            <a:spLocks noGrp="1"/>
          </p:cNvSpPr>
          <p:nvPr>
            <p:ph type="ctrTitle"/>
            <p:custDataLst>
              <p:tags r:id="rId2"/>
            </p:custDataLst>
          </p:nvPr>
        </p:nvSpPr>
        <p:spPr>
          <a:xfrm>
            <a:off x="514904" y="1150374"/>
            <a:ext cx="10838896" cy="639097"/>
          </a:xfrm>
        </p:spPr>
        <p:txBody>
          <a:bodyPr>
            <a:noAutofit/>
          </a:bodyPr>
          <a:lstStyle/>
          <a:p>
            <a:pPr algn="l"/>
            <a:r>
              <a:rPr lang="fr-CA" sz="2800" b="1" dirty="0">
                <a:solidFill>
                  <a:schemeClr val="accent1">
                    <a:lumMod val="75000"/>
                  </a:schemeClr>
                </a:solidFill>
                <a:latin typeface="Verdana" panose="020B0604030504040204" pitchFamily="34" charset="0"/>
                <a:ea typeface="Verdana" panose="020B0604030504040204" pitchFamily="34" charset="0"/>
              </a:rPr>
              <a:t>Ce que l’on retient du Guide de l’administrateur</a:t>
            </a:r>
          </a:p>
        </p:txBody>
      </p:sp>
      <p:sp>
        <p:nvSpPr>
          <p:cNvPr id="3" name="Sous-titre 2">
            <a:extLst>
              <a:ext uri="{FF2B5EF4-FFF2-40B4-BE49-F238E27FC236}">
                <a16:creationId xmlns:a16="http://schemas.microsoft.com/office/drawing/2014/main" id="{5840FCE3-DCD0-4EAC-B47F-3B0A99E66E02}"/>
              </a:ext>
            </a:extLst>
          </p:cNvPr>
          <p:cNvSpPr>
            <a:spLocks noGrp="1"/>
          </p:cNvSpPr>
          <p:nvPr>
            <p:ph type="subTitle" idx="1"/>
            <p:custDataLst>
              <p:tags r:id="rId3"/>
            </p:custDataLst>
          </p:nvPr>
        </p:nvSpPr>
        <p:spPr>
          <a:xfrm>
            <a:off x="514905" y="1691148"/>
            <a:ext cx="10596118" cy="4452199"/>
          </a:xfrm>
        </p:spPr>
        <p:txBody>
          <a:bodyPr>
            <a:normAutofit/>
          </a:bodyPr>
          <a:lstStyle/>
          <a:p>
            <a:pPr algn="l"/>
            <a:endParaRPr lang="fr-CA" dirty="0"/>
          </a:p>
          <a:p>
            <a:pPr algn="l"/>
            <a:r>
              <a:rPr lang="fr-CA" dirty="0">
                <a:solidFill>
                  <a:schemeClr val="accent1">
                    <a:lumMod val="75000"/>
                  </a:schemeClr>
                </a:solidFill>
                <a:latin typeface="Verdana" panose="020B0604030504040204" pitchFamily="34" charset="0"/>
                <a:ea typeface="Verdana" panose="020B0604030504040204" pitchFamily="34" charset="0"/>
              </a:rPr>
              <a:t>Sous la responsabilité du conseil d’administration, les responsabilités de la direction se résument globalement à :</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La planification, l’organisation, la direction et le contrôle des activités liées à la gestion des logements sociaux et au développement de nouvelles unités</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La mise en place d’activités sociales et communautaires et du maintien de relations avec les organismes du milieu </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L’exécution des décisions du conseil d’administration exprimées par résolution</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La préparation des dossiers du conseil </a:t>
            </a:r>
          </a:p>
          <a:p>
            <a:pPr marL="342900" indent="-342900" algn="l">
              <a:buFont typeface="Arial" panose="020B0604020202020204" pitchFamily="34" charset="0"/>
              <a:buChar char="•"/>
            </a:pPr>
            <a:endParaRPr lang="fr-CA" dirty="0"/>
          </a:p>
          <a:p>
            <a:pPr marL="342900" indent="-342900" algn="l">
              <a:buFont typeface="Arial" panose="020B0604020202020204" pitchFamily="34" charset="0"/>
              <a:buChar char="•"/>
            </a:pPr>
            <a:endParaRPr lang="fr-CA" dirty="0"/>
          </a:p>
          <a:p>
            <a:pPr algn="l"/>
            <a:endParaRPr lang="fr-CA" dirty="0"/>
          </a:p>
          <a:p>
            <a:pPr algn="l"/>
            <a:endParaRPr lang="fr-CA" dirty="0"/>
          </a:p>
          <a:p>
            <a:pPr algn="l"/>
            <a:endParaRPr lang="fr-CA" dirty="0"/>
          </a:p>
        </p:txBody>
      </p:sp>
      <p:sp>
        <p:nvSpPr>
          <p:cNvPr id="4" name="Espace réservé du numéro de diapositive 3">
            <a:extLst>
              <a:ext uri="{FF2B5EF4-FFF2-40B4-BE49-F238E27FC236}">
                <a16:creationId xmlns:a16="http://schemas.microsoft.com/office/drawing/2014/main" id="{A6D8AF6A-CCF0-4B5B-8231-9112BEC9BBC4}"/>
              </a:ext>
            </a:extLst>
          </p:cNvPr>
          <p:cNvSpPr>
            <a:spLocks noGrp="1"/>
          </p:cNvSpPr>
          <p:nvPr>
            <p:ph type="sldNum" sz="quarter" idx="12"/>
            <p:custDataLst>
              <p:tags r:id="rId4"/>
            </p:custDataLst>
          </p:nvPr>
        </p:nvSpPr>
        <p:spPr/>
        <p:txBody>
          <a:bodyPr/>
          <a:lstStyle/>
          <a:p>
            <a:fld id="{7E7F3E50-26C9-4FAC-B465-B0C8E3B04666}" type="slidenum">
              <a:rPr lang="fr-CA" smtClean="0">
                <a:solidFill>
                  <a:schemeClr val="bg1"/>
                </a:solidFill>
              </a:rPr>
              <a:t>12</a:t>
            </a:fld>
            <a:endParaRPr lang="fr-CA" dirty="0">
              <a:solidFill>
                <a:schemeClr val="bg1"/>
              </a:solidFill>
            </a:endParaRPr>
          </a:p>
        </p:txBody>
      </p:sp>
    </p:spTree>
    <p:extLst>
      <p:ext uri="{BB962C8B-B14F-4D97-AF65-F5344CB8AC3E}">
        <p14:creationId xmlns:p14="http://schemas.microsoft.com/office/powerpoint/2010/main" val="2072894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23A664A-8E9D-4CD7-8F5C-8B20400ACF4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2" name="Titre 1">
            <a:extLst>
              <a:ext uri="{FF2B5EF4-FFF2-40B4-BE49-F238E27FC236}">
                <a16:creationId xmlns:a16="http://schemas.microsoft.com/office/drawing/2014/main" id="{22738830-145A-445F-ABB1-9780A648BC9F}"/>
              </a:ext>
            </a:extLst>
          </p:cNvPr>
          <p:cNvSpPr>
            <a:spLocks noGrp="1"/>
          </p:cNvSpPr>
          <p:nvPr>
            <p:ph type="ctrTitle"/>
            <p:custDataLst>
              <p:tags r:id="rId2"/>
            </p:custDataLst>
          </p:nvPr>
        </p:nvSpPr>
        <p:spPr>
          <a:xfrm>
            <a:off x="514905" y="1140543"/>
            <a:ext cx="9867960" cy="898042"/>
          </a:xfrm>
        </p:spPr>
        <p:txBody>
          <a:bodyPr>
            <a:normAutofit/>
          </a:bodyPr>
          <a:lstStyle/>
          <a:p>
            <a:pPr algn="l"/>
            <a:r>
              <a:rPr lang="fr-CA" sz="2800" b="1" dirty="0">
                <a:solidFill>
                  <a:schemeClr val="accent1">
                    <a:lumMod val="75000"/>
                  </a:schemeClr>
                </a:solidFill>
                <a:latin typeface="Verdana" panose="020B0604030504040204" pitchFamily="34" charset="0"/>
                <a:ea typeface="Verdana" panose="020B0604030504040204" pitchFamily="34" charset="0"/>
              </a:rPr>
              <a:t>Ce que l’on retient du Guide de l’administrateur d’un OH </a:t>
            </a:r>
          </a:p>
        </p:txBody>
      </p:sp>
      <p:sp>
        <p:nvSpPr>
          <p:cNvPr id="3" name="Sous-titre 2">
            <a:extLst>
              <a:ext uri="{FF2B5EF4-FFF2-40B4-BE49-F238E27FC236}">
                <a16:creationId xmlns:a16="http://schemas.microsoft.com/office/drawing/2014/main" id="{5840FCE3-DCD0-4EAC-B47F-3B0A99E66E02}"/>
              </a:ext>
            </a:extLst>
          </p:cNvPr>
          <p:cNvSpPr>
            <a:spLocks noGrp="1"/>
          </p:cNvSpPr>
          <p:nvPr>
            <p:ph type="subTitle" idx="1"/>
            <p:custDataLst>
              <p:tags r:id="rId3"/>
            </p:custDataLst>
          </p:nvPr>
        </p:nvSpPr>
        <p:spPr>
          <a:xfrm>
            <a:off x="514905" y="2231923"/>
            <a:ext cx="10596118" cy="3911424"/>
          </a:xfrm>
        </p:spPr>
        <p:txBody>
          <a:bodyPr>
            <a:normAutofit lnSpcReduction="10000"/>
          </a:bodyPr>
          <a:lstStyle/>
          <a:p>
            <a:pPr algn="l"/>
            <a:r>
              <a:rPr lang="fr-CA" dirty="0">
                <a:solidFill>
                  <a:schemeClr val="accent1">
                    <a:lumMod val="75000"/>
                  </a:schemeClr>
                </a:solidFill>
                <a:latin typeface="Verdana" panose="020B0604030504040204" pitchFamily="34" charset="0"/>
                <a:ea typeface="Verdana" panose="020B0604030504040204" pitchFamily="34" charset="0"/>
              </a:rPr>
              <a:t>La direction contribue à la réalisation des activités de l’OH en s’appuyant sur :</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La démonstration d’un appui et d’une confiance par le conseil d’administration</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La capacité qu’elle possède pour encadrer, guider et superviser les employés</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La mise en place d’attentes claires sur la reddition de compte souhaitée, exprimée avec transparence, permettant ainsi de jouer son rôle pleinement</a:t>
            </a:r>
          </a:p>
          <a:p>
            <a:pPr algn="l"/>
            <a:endParaRPr lang="fr-CA" sz="1700" i="1" dirty="0">
              <a:latin typeface="Verdana" panose="020B0604030504040204" pitchFamily="34" charset="0"/>
              <a:ea typeface="Verdana" panose="020B0604030504040204" pitchFamily="34" charset="0"/>
            </a:endParaRPr>
          </a:p>
          <a:p>
            <a:pPr algn="l"/>
            <a:r>
              <a:rPr lang="fr-CA" sz="1400" b="1" i="1" dirty="0">
                <a:solidFill>
                  <a:schemeClr val="accent1">
                    <a:lumMod val="75000"/>
                  </a:schemeClr>
                </a:solidFill>
                <a:latin typeface="Verdana" panose="020B0604030504040204" pitchFamily="34" charset="0"/>
                <a:ea typeface="Verdana" panose="020B0604030504040204" pitchFamily="34" charset="0"/>
              </a:rPr>
              <a:t>Un bon conseil d’administration: le nez dans la cuisine, bien sûr! Les mains dans la pâte, non!</a:t>
            </a:r>
          </a:p>
          <a:p>
            <a:pPr algn="l"/>
            <a:endParaRPr lang="fr-CA" dirty="0"/>
          </a:p>
          <a:p>
            <a:pPr algn="l"/>
            <a:endParaRPr lang="fr-CA" dirty="0"/>
          </a:p>
          <a:p>
            <a:pPr marL="342900" indent="-342900" algn="l">
              <a:buFont typeface="Arial" panose="020B0604020202020204" pitchFamily="34" charset="0"/>
              <a:buChar char="•"/>
            </a:pPr>
            <a:endParaRPr lang="fr-CA" dirty="0"/>
          </a:p>
          <a:p>
            <a:pPr algn="l"/>
            <a:endParaRPr lang="fr-CA" dirty="0"/>
          </a:p>
          <a:p>
            <a:pPr algn="l"/>
            <a:endParaRPr lang="fr-CA" dirty="0"/>
          </a:p>
          <a:p>
            <a:pPr algn="l"/>
            <a:endParaRPr lang="fr-CA" dirty="0"/>
          </a:p>
        </p:txBody>
      </p:sp>
      <p:sp>
        <p:nvSpPr>
          <p:cNvPr id="4" name="Espace réservé du numéro de diapositive 3">
            <a:extLst>
              <a:ext uri="{FF2B5EF4-FFF2-40B4-BE49-F238E27FC236}">
                <a16:creationId xmlns:a16="http://schemas.microsoft.com/office/drawing/2014/main" id="{A6D8AF6A-CCF0-4B5B-8231-9112BEC9BBC4}"/>
              </a:ext>
            </a:extLst>
          </p:cNvPr>
          <p:cNvSpPr>
            <a:spLocks noGrp="1"/>
          </p:cNvSpPr>
          <p:nvPr>
            <p:ph type="sldNum" sz="quarter" idx="12"/>
            <p:custDataLst>
              <p:tags r:id="rId4"/>
            </p:custDataLst>
          </p:nvPr>
        </p:nvSpPr>
        <p:spPr/>
        <p:txBody>
          <a:bodyPr/>
          <a:lstStyle/>
          <a:p>
            <a:fld id="{7E7F3E50-26C9-4FAC-B465-B0C8E3B04666}" type="slidenum">
              <a:rPr lang="fr-CA" smtClean="0">
                <a:solidFill>
                  <a:schemeClr val="bg1"/>
                </a:solidFill>
              </a:rPr>
              <a:t>13</a:t>
            </a:fld>
            <a:endParaRPr lang="fr-CA" dirty="0">
              <a:solidFill>
                <a:schemeClr val="bg1"/>
              </a:solidFill>
            </a:endParaRPr>
          </a:p>
        </p:txBody>
      </p:sp>
    </p:spTree>
    <p:extLst>
      <p:ext uri="{BB962C8B-B14F-4D97-AF65-F5344CB8AC3E}">
        <p14:creationId xmlns:p14="http://schemas.microsoft.com/office/powerpoint/2010/main" val="2033656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23A664A-8E9D-4CD7-8F5C-8B20400ACF4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2" name="Titre 1">
            <a:extLst>
              <a:ext uri="{FF2B5EF4-FFF2-40B4-BE49-F238E27FC236}">
                <a16:creationId xmlns:a16="http://schemas.microsoft.com/office/drawing/2014/main" id="{22738830-145A-445F-ABB1-9780A648BC9F}"/>
              </a:ext>
            </a:extLst>
          </p:cNvPr>
          <p:cNvSpPr>
            <a:spLocks noGrp="1"/>
          </p:cNvSpPr>
          <p:nvPr>
            <p:ph type="ctrTitle"/>
            <p:custDataLst>
              <p:tags r:id="rId2"/>
            </p:custDataLst>
          </p:nvPr>
        </p:nvSpPr>
        <p:spPr>
          <a:xfrm>
            <a:off x="514905" y="1411549"/>
            <a:ext cx="10408734" cy="909991"/>
          </a:xfrm>
        </p:spPr>
        <p:txBody>
          <a:bodyPr>
            <a:noAutofit/>
          </a:bodyPr>
          <a:lstStyle/>
          <a:p>
            <a:pPr algn="l"/>
            <a:r>
              <a:rPr lang="fr-CA" sz="2800" b="1" dirty="0">
                <a:solidFill>
                  <a:schemeClr val="accent1">
                    <a:lumMod val="75000"/>
                  </a:schemeClr>
                </a:solidFill>
                <a:latin typeface="Verdana" panose="020B0604030504040204" pitchFamily="34" charset="0"/>
                <a:ea typeface="Verdana" panose="020B0604030504040204" pitchFamily="34" charset="0"/>
              </a:rPr>
              <a:t>Ce que l’on retient du Code de déontologie des dirigeants et administrateurs d’un OH</a:t>
            </a:r>
          </a:p>
        </p:txBody>
      </p:sp>
      <p:sp>
        <p:nvSpPr>
          <p:cNvPr id="3" name="Sous-titre 2">
            <a:extLst>
              <a:ext uri="{FF2B5EF4-FFF2-40B4-BE49-F238E27FC236}">
                <a16:creationId xmlns:a16="http://schemas.microsoft.com/office/drawing/2014/main" id="{5840FCE3-DCD0-4EAC-B47F-3B0A99E66E02}"/>
              </a:ext>
            </a:extLst>
          </p:cNvPr>
          <p:cNvSpPr>
            <a:spLocks noGrp="1"/>
          </p:cNvSpPr>
          <p:nvPr>
            <p:ph type="subTitle" idx="1"/>
            <p:custDataLst>
              <p:tags r:id="rId3"/>
            </p:custDataLst>
          </p:nvPr>
        </p:nvSpPr>
        <p:spPr>
          <a:xfrm>
            <a:off x="514904" y="2321540"/>
            <a:ext cx="10838895" cy="3898285"/>
          </a:xfrm>
        </p:spPr>
        <p:txBody>
          <a:bodyPr>
            <a:normAutofit lnSpcReduction="10000"/>
          </a:bodyPr>
          <a:lstStyle/>
          <a:p>
            <a:pPr algn="l"/>
            <a:endParaRPr lang="fr-CA" dirty="0"/>
          </a:p>
          <a:p>
            <a:pPr algn="l"/>
            <a:r>
              <a:rPr lang="fr-CA" dirty="0">
                <a:solidFill>
                  <a:schemeClr val="accent1">
                    <a:lumMod val="75000"/>
                  </a:schemeClr>
                </a:solidFill>
                <a:latin typeface="Verdana" panose="020B0604030504040204" pitchFamily="34" charset="0"/>
                <a:ea typeface="Verdana" panose="020B0604030504040204" pitchFamily="34" charset="0"/>
              </a:rPr>
              <a:t>Globalement et en considérant de l’ensemble des règles </a:t>
            </a:r>
          </a:p>
          <a:p>
            <a:pPr algn="l"/>
            <a:endParaRPr lang="fr-CA" dirty="0">
              <a:solidFill>
                <a:schemeClr val="accent1">
                  <a:lumMod val="75000"/>
                </a:schemeClr>
              </a:solidFill>
              <a:latin typeface="Verdana" panose="020B0604030504040204" pitchFamily="34" charset="0"/>
              <a:ea typeface="Verdana" panose="020B0604030504040204" pitchFamily="34" charset="0"/>
            </a:endParaRP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L’éthique et la déontologie s’exercent en harmonie et de façon équilibrée par un CA, basées sur ses valeurs prédominantes et sur les règles de déontologie</a:t>
            </a:r>
          </a:p>
          <a:p>
            <a:pPr marL="342900" indent="-342900" algn="l">
              <a:buFont typeface="Arial" panose="020B0604020202020204" pitchFamily="34" charset="0"/>
              <a:buChar char="•"/>
            </a:pPr>
            <a:endParaRPr lang="fr-CA" dirty="0">
              <a:solidFill>
                <a:schemeClr val="accent1">
                  <a:lumMod val="75000"/>
                </a:schemeClr>
              </a:solidFill>
              <a:latin typeface="Verdana" panose="020B0604030504040204" pitchFamily="34" charset="0"/>
              <a:ea typeface="Verdana" panose="020B0604030504040204" pitchFamily="34" charset="0"/>
            </a:endParaRP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La gestion de cet équilibre est un facteur de succès à une prise de décision éclairée, intègre et transparente pour la réalisation de la mission de l’OH</a:t>
            </a:r>
          </a:p>
          <a:p>
            <a:pPr algn="l"/>
            <a:endParaRPr lang="fr-CA" dirty="0"/>
          </a:p>
          <a:p>
            <a:pPr algn="l"/>
            <a:endParaRPr lang="fr-CA" dirty="0"/>
          </a:p>
        </p:txBody>
      </p:sp>
      <p:sp>
        <p:nvSpPr>
          <p:cNvPr id="4" name="Espace réservé du numéro de diapositive 3">
            <a:extLst>
              <a:ext uri="{FF2B5EF4-FFF2-40B4-BE49-F238E27FC236}">
                <a16:creationId xmlns:a16="http://schemas.microsoft.com/office/drawing/2014/main" id="{A6D8AF6A-CCF0-4B5B-8231-9112BEC9BBC4}"/>
              </a:ext>
            </a:extLst>
          </p:cNvPr>
          <p:cNvSpPr>
            <a:spLocks noGrp="1"/>
          </p:cNvSpPr>
          <p:nvPr>
            <p:ph type="sldNum" sz="quarter" idx="12"/>
            <p:custDataLst>
              <p:tags r:id="rId4"/>
            </p:custDataLst>
          </p:nvPr>
        </p:nvSpPr>
        <p:spPr/>
        <p:txBody>
          <a:bodyPr/>
          <a:lstStyle/>
          <a:p>
            <a:fld id="{7E7F3E50-26C9-4FAC-B465-B0C8E3B04666}" type="slidenum">
              <a:rPr lang="fr-CA" smtClean="0">
                <a:solidFill>
                  <a:schemeClr val="bg1"/>
                </a:solidFill>
              </a:rPr>
              <a:t>14</a:t>
            </a:fld>
            <a:endParaRPr lang="fr-CA" dirty="0">
              <a:solidFill>
                <a:schemeClr val="bg1"/>
              </a:solidFill>
            </a:endParaRPr>
          </a:p>
        </p:txBody>
      </p:sp>
    </p:spTree>
    <p:extLst>
      <p:ext uri="{BB962C8B-B14F-4D97-AF65-F5344CB8AC3E}">
        <p14:creationId xmlns:p14="http://schemas.microsoft.com/office/powerpoint/2010/main" val="1165267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23A664A-8E9D-4CD7-8F5C-8B20400ACF4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2" name="Titre 1">
            <a:extLst>
              <a:ext uri="{FF2B5EF4-FFF2-40B4-BE49-F238E27FC236}">
                <a16:creationId xmlns:a16="http://schemas.microsoft.com/office/drawing/2014/main" id="{22738830-145A-445F-ABB1-9780A648BC9F}"/>
              </a:ext>
            </a:extLst>
          </p:cNvPr>
          <p:cNvSpPr>
            <a:spLocks noGrp="1"/>
          </p:cNvSpPr>
          <p:nvPr>
            <p:ph type="ctrTitle"/>
            <p:custDataLst>
              <p:tags r:id="rId2"/>
            </p:custDataLst>
          </p:nvPr>
        </p:nvSpPr>
        <p:spPr>
          <a:xfrm>
            <a:off x="514905" y="1199535"/>
            <a:ext cx="11018334" cy="629265"/>
          </a:xfrm>
        </p:spPr>
        <p:txBody>
          <a:bodyPr>
            <a:noAutofit/>
          </a:bodyPr>
          <a:lstStyle/>
          <a:p>
            <a:pPr algn="l"/>
            <a:r>
              <a:rPr lang="fr-CA" sz="3200" b="1" dirty="0">
                <a:solidFill>
                  <a:schemeClr val="accent1">
                    <a:lumMod val="75000"/>
                  </a:schemeClr>
                </a:solidFill>
                <a:latin typeface="Verdana" panose="020B0604030504040204" pitchFamily="34" charset="0"/>
                <a:ea typeface="Verdana" panose="020B0604030504040204" pitchFamily="34" charset="0"/>
              </a:rPr>
              <a:t>La gouvernance, ça créé de la valeur</a:t>
            </a:r>
          </a:p>
        </p:txBody>
      </p:sp>
      <p:sp>
        <p:nvSpPr>
          <p:cNvPr id="3" name="Sous-titre 2">
            <a:extLst>
              <a:ext uri="{FF2B5EF4-FFF2-40B4-BE49-F238E27FC236}">
                <a16:creationId xmlns:a16="http://schemas.microsoft.com/office/drawing/2014/main" id="{5840FCE3-DCD0-4EAC-B47F-3B0A99E66E02}"/>
              </a:ext>
            </a:extLst>
          </p:cNvPr>
          <p:cNvSpPr>
            <a:spLocks noGrp="1"/>
          </p:cNvSpPr>
          <p:nvPr>
            <p:ph type="subTitle" idx="1"/>
            <p:custDataLst>
              <p:tags r:id="rId3"/>
            </p:custDataLst>
          </p:nvPr>
        </p:nvSpPr>
        <p:spPr>
          <a:xfrm>
            <a:off x="514905" y="1681316"/>
            <a:ext cx="11018334" cy="4462031"/>
          </a:xfrm>
        </p:spPr>
        <p:txBody>
          <a:bodyPr>
            <a:normAutofit lnSpcReduction="10000"/>
          </a:bodyPr>
          <a:lstStyle/>
          <a:p>
            <a:pPr algn="l"/>
            <a:endParaRPr lang="fr-CA" dirty="0">
              <a:solidFill>
                <a:schemeClr val="accent1">
                  <a:lumMod val="75000"/>
                </a:schemeClr>
              </a:solidFill>
              <a:latin typeface="Verdana" panose="020B0604030504040204" pitchFamily="34" charset="0"/>
              <a:ea typeface="Verdana" panose="020B0604030504040204" pitchFamily="34" charset="0"/>
            </a:endParaRPr>
          </a:p>
          <a:p>
            <a:pPr algn="l"/>
            <a:r>
              <a:rPr lang="fr-CA" dirty="0">
                <a:solidFill>
                  <a:schemeClr val="accent1">
                    <a:lumMod val="75000"/>
                  </a:schemeClr>
                </a:solidFill>
                <a:latin typeface="Verdana" panose="020B0604030504040204" pitchFamily="34" charset="0"/>
                <a:ea typeface="Verdana" panose="020B0604030504040204" pitchFamily="34" charset="0"/>
              </a:rPr>
              <a:t>Ça génère de la valeur et ça évolue avec:</a:t>
            </a:r>
          </a:p>
          <a:p>
            <a:pPr algn="l"/>
            <a:endParaRPr lang="fr-CA" dirty="0">
              <a:solidFill>
                <a:schemeClr val="accent1">
                  <a:lumMod val="75000"/>
                </a:schemeClr>
              </a:solidFill>
              <a:latin typeface="Verdana" panose="020B0604030504040204" pitchFamily="34" charset="0"/>
              <a:ea typeface="Verdana" panose="020B0604030504040204" pitchFamily="34" charset="0"/>
            </a:endParaRP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Des administrateurs et une direction engagés et impliqués</a:t>
            </a:r>
          </a:p>
          <a:p>
            <a:pPr marL="342900" indent="-342900" algn="l">
              <a:buFont typeface="Arial" panose="020B0604020202020204" pitchFamily="34" charset="0"/>
              <a:buChar char="•"/>
            </a:pPr>
            <a:endParaRPr lang="fr-CA" dirty="0">
              <a:solidFill>
                <a:schemeClr val="accent1">
                  <a:lumMod val="75000"/>
                </a:schemeClr>
              </a:solidFill>
              <a:latin typeface="Verdana" panose="020B0604030504040204" pitchFamily="34" charset="0"/>
              <a:ea typeface="Verdana" panose="020B0604030504040204" pitchFamily="34" charset="0"/>
            </a:endParaRP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Connaissant leur rôle et de leurs responsabilités respectives</a:t>
            </a:r>
          </a:p>
          <a:p>
            <a:pPr marL="342900" indent="-342900" algn="l">
              <a:buFont typeface="Arial" panose="020B0604020202020204" pitchFamily="34" charset="0"/>
              <a:buChar char="•"/>
            </a:pPr>
            <a:endParaRPr lang="fr-CA" dirty="0">
              <a:solidFill>
                <a:schemeClr val="accent1">
                  <a:lumMod val="75000"/>
                </a:schemeClr>
              </a:solidFill>
              <a:latin typeface="Verdana" panose="020B0604030504040204" pitchFamily="34" charset="0"/>
              <a:ea typeface="Verdana" panose="020B0604030504040204" pitchFamily="34" charset="0"/>
            </a:endParaRP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Soucieux du cadre stratégique et opérationnel de l’OH</a:t>
            </a:r>
          </a:p>
          <a:p>
            <a:pPr marL="342900" indent="-342900" algn="l">
              <a:buFont typeface="Arial" panose="020B0604020202020204" pitchFamily="34" charset="0"/>
              <a:buChar char="•"/>
            </a:pPr>
            <a:endParaRPr lang="fr-CA" dirty="0">
              <a:solidFill>
                <a:schemeClr val="accent1">
                  <a:lumMod val="75000"/>
                </a:schemeClr>
              </a:solidFill>
              <a:latin typeface="Verdana" panose="020B0604030504040204" pitchFamily="34" charset="0"/>
              <a:ea typeface="Verdana" panose="020B0604030504040204" pitchFamily="34" charset="0"/>
            </a:endParaRP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Rigoureux quant au respect des règles d’éthique et déontologiques</a:t>
            </a:r>
          </a:p>
          <a:p>
            <a:pPr marL="342900" indent="-342900" algn="l">
              <a:buFont typeface="Arial" panose="020B0604020202020204" pitchFamily="34" charset="0"/>
              <a:buChar char="•"/>
            </a:pPr>
            <a:endParaRPr lang="fr-CA" u="sng" dirty="0">
              <a:solidFill>
                <a:schemeClr val="accent1">
                  <a:lumMod val="75000"/>
                </a:schemeClr>
              </a:solidFill>
              <a:latin typeface="Verdana" panose="020B0604030504040204" pitchFamily="34" charset="0"/>
              <a:ea typeface="Verdana" panose="020B0604030504040204" pitchFamily="34" charset="0"/>
            </a:endParaRPr>
          </a:p>
          <a:p>
            <a:endParaRPr lang="fr-CA" i="1" dirty="0">
              <a:solidFill>
                <a:schemeClr val="accent1">
                  <a:lumMod val="75000"/>
                </a:schemeClr>
              </a:solidFill>
              <a:latin typeface="Verdana" panose="020B0604030504040204" pitchFamily="34" charset="0"/>
              <a:ea typeface="Verdana" panose="020B0604030504040204" pitchFamily="34" charset="0"/>
            </a:endParaRPr>
          </a:p>
        </p:txBody>
      </p:sp>
      <p:sp>
        <p:nvSpPr>
          <p:cNvPr id="4" name="Espace réservé du numéro de diapositive 3">
            <a:extLst>
              <a:ext uri="{FF2B5EF4-FFF2-40B4-BE49-F238E27FC236}">
                <a16:creationId xmlns:a16="http://schemas.microsoft.com/office/drawing/2014/main" id="{A6D8AF6A-CCF0-4B5B-8231-9112BEC9BBC4}"/>
              </a:ext>
            </a:extLst>
          </p:cNvPr>
          <p:cNvSpPr>
            <a:spLocks noGrp="1"/>
          </p:cNvSpPr>
          <p:nvPr>
            <p:ph type="sldNum" sz="quarter" idx="12"/>
            <p:custDataLst>
              <p:tags r:id="rId4"/>
            </p:custDataLst>
          </p:nvPr>
        </p:nvSpPr>
        <p:spPr/>
        <p:txBody>
          <a:bodyPr/>
          <a:lstStyle/>
          <a:p>
            <a:fld id="{7E7F3E50-26C9-4FAC-B465-B0C8E3B04666}" type="slidenum">
              <a:rPr lang="fr-CA" smtClean="0">
                <a:solidFill>
                  <a:schemeClr val="bg1"/>
                </a:solidFill>
              </a:rPr>
              <a:t>15</a:t>
            </a:fld>
            <a:endParaRPr lang="fr-CA" dirty="0">
              <a:solidFill>
                <a:schemeClr val="bg1"/>
              </a:solidFill>
            </a:endParaRPr>
          </a:p>
        </p:txBody>
      </p:sp>
    </p:spTree>
    <p:extLst>
      <p:ext uri="{BB962C8B-B14F-4D97-AF65-F5344CB8AC3E}">
        <p14:creationId xmlns:p14="http://schemas.microsoft.com/office/powerpoint/2010/main" val="558323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23A664A-8E9D-4CD7-8F5C-8B20400ACF4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2" name="Titre 1">
            <a:extLst>
              <a:ext uri="{FF2B5EF4-FFF2-40B4-BE49-F238E27FC236}">
                <a16:creationId xmlns:a16="http://schemas.microsoft.com/office/drawing/2014/main" id="{22738830-145A-445F-ABB1-9780A648BC9F}"/>
              </a:ext>
            </a:extLst>
          </p:cNvPr>
          <p:cNvSpPr>
            <a:spLocks noGrp="1"/>
          </p:cNvSpPr>
          <p:nvPr>
            <p:ph type="ctrTitle"/>
            <p:custDataLst>
              <p:tags r:id="rId2"/>
            </p:custDataLst>
          </p:nvPr>
        </p:nvSpPr>
        <p:spPr>
          <a:xfrm>
            <a:off x="514905" y="1199535"/>
            <a:ext cx="11018334" cy="629265"/>
          </a:xfrm>
        </p:spPr>
        <p:txBody>
          <a:bodyPr>
            <a:normAutofit/>
          </a:bodyPr>
          <a:lstStyle/>
          <a:p>
            <a:pPr algn="l"/>
            <a:r>
              <a:rPr lang="fr-CA" sz="3200" b="1" dirty="0">
                <a:solidFill>
                  <a:schemeClr val="accent1">
                    <a:lumMod val="75000"/>
                  </a:schemeClr>
                </a:solidFill>
                <a:latin typeface="Verdana" panose="020B0604030504040204" pitchFamily="34" charset="0"/>
                <a:ea typeface="Verdana" panose="020B0604030504040204" pitchFamily="34" charset="0"/>
              </a:rPr>
              <a:t>Quelques questions QUIZ</a:t>
            </a:r>
          </a:p>
        </p:txBody>
      </p:sp>
      <p:sp>
        <p:nvSpPr>
          <p:cNvPr id="3" name="Sous-titre 2">
            <a:extLst>
              <a:ext uri="{FF2B5EF4-FFF2-40B4-BE49-F238E27FC236}">
                <a16:creationId xmlns:a16="http://schemas.microsoft.com/office/drawing/2014/main" id="{5840FCE3-DCD0-4EAC-B47F-3B0A99E66E02}"/>
              </a:ext>
            </a:extLst>
          </p:cNvPr>
          <p:cNvSpPr>
            <a:spLocks noGrp="1"/>
          </p:cNvSpPr>
          <p:nvPr>
            <p:ph type="subTitle" idx="1"/>
            <p:custDataLst>
              <p:tags r:id="rId3"/>
            </p:custDataLst>
          </p:nvPr>
        </p:nvSpPr>
        <p:spPr>
          <a:xfrm>
            <a:off x="514905" y="1681316"/>
            <a:ext cx="11018334" cy="4462031"/>
          </a:xfrm>
        </p:spPr>
        <p:txBody>
          <a:bodyPr>
            <a:normAutofit/>
          </a:bodyPr>
          <a:lstStyle/>
          <a:p>
            <a:endParaRPr lang="fr-CA" dirty="0">
              <a:solidFill>
                <a:schemeClr val="accent1">
                  <a:lumMod val="75000"/>
                </a:schemeClr>
              </a:solidFill>
              <a:latin typeface="Verdana" panose="020B0604030504040204" pitchFamily="34" charset="0"/>
              <a:ea typeface="Verdana" panose="020B0604030504040204" pitchFamily="34" charset="0"/>
            </a:endParaRPr>
          </a:p>
          <a:p>
            <a:pPr marL="342900" indent="-342900" algn="l">
              <a:buFont typeface="Wingdings" panose="05000000000000000000" pitchFamily="2" charset="2"/>
              <a:buChar char="Ø"/>
            </a:pPr>
            <a:r>
              <a:rPr lang="fr-CA" dirty="0">
                <a:solidFill>
                  <a:schemeClr val="accent1">
                    <a:lumMod val="75000"/>
                  </a:schemeClr>
                </a:solidFill>
              </a:rPr>
              <a:t>Les officiers du CA (président, trésorier, etc..) ont un pouvoir plus grand que celui des autres administrateurs?</a:t>
            </a:r>
          </a:p>
          <a:p>
            <a:pPr marL="342900" indent="-342900" algn="l">
              <a:buFont typeface="Wingdings" panose="05000000000000000000" pitchFamily="2" charset="2"/>
              <a:buChar char="Ø"/>
            </a:pPr>
            <a:r>
              <a:rPr lang="fr-CA" dirty="0">
                <a:solidFill>
                  <a:schemeClr val="accent1">
                    <a:lumMod val="75000"/>
                  </a:schemeClr>
                </a:solidFill>
              </a:rPr>
              <a:t>Si je déclare ouvertement mon conflit d’intérêt sur un ou des sujets précis lors de l’adoption de l’ordre du jour du conseil, je pourrais participer à la discussion mais je n’aurai pas le droit de vote et le tout sera inscrit au procès-verbal?</a:t>
            </a:r>
          </a:p>
          <a:p>
            <a:pPr marL="342900" indent="-342900" algn="l">
              <a:buFont typeface="Wingdings" panose="05000000000000000000" pitchFamily="2" charset="2"/>
              <a:buChar char="Ø"/>
            </a:pPr>
            <a:r>
              <a:rPr lang="fr-CA" dirty="0">
                <a:solidFill>
                  <a:schemeClr val="accent1">
                    <a:lumMod val="75000"/>
                  </a:schemeClr>
                </a:solidFill>
              </a:rPr>
              <a:t>Le DG a le droit de vote si le conseil d’administration lui en donne l’autorisation? </a:t>
            </a:r>
          </a:p>
          <a:p>
            <a:pPr marL="342900" indent="-342900" algn="l">
              <a:buFont typeface="Wingdings" panose="05000000000000000000" pitchFamily="2" charset="2"/>
              <a:buChar char="Ø"/>
            </a:pPr>
            <a:r>
              <a:rPr lang="fr-CA" dirty="0">
                <a:solidFill>
                  <a:schemeClr val="accent1">
                    <a:lumMod val="75000"/>
                  </a:schemeClr>
                </a:solidFill>
              </a:rPr>
              <a:t>Le CA est responsable de la mise en œuvre de la mission de l‘Office d’habitation?</a:t>
            </a:r>
          </a:p>
          <a:p>
            <a:pPr marL="342900" indent="-342900" algn="l">
              <a:buFont typeface="Wingdings" panose="05000000000000000000" pitchFamily="2" charset="2"/>
              <a:buChar char="Ø"/>
            </a:pPr>
            <a:endParaRPr lang="fr-CA" dirty="0">
              <a:solidFill>
                <a:schemeClr val="accent1">
                  <a:lumMod val="75000"/>
                </a:schemeClr>
              </a:solidFill>
            </a:endParaRPr>
          </a:p>
          <a:p>
            <a:pPr marL="342900" indent="-342900" algn="l">
              <a:buFont typeface="Arial" panose="020B0604020202020204" pitchFamily="34" charset="0"/>
              <a:buChar char="•"/>
            </a:pPr>
            <a:endParaRPr lang="fr-CA" u="sng" dirty="0">
              <a:solidFill>
                <a:schemeClr val="accent1">
                  <a:lumMod val="75000"/>
                </a:schemeClr>
              </a:solidFill>
              <a:latin typeface="Verdana" panose="020B0604030504040204" pitchFamily="34" charset="0"/>
              <a:ea typeface="Verdana" panose="020B0604030504040204" pitchFamily="34" charset="0"/>
            </a:endParaRPr>
          </a:p>
          <a:p>
            <a:endParaRPr lang="fr-CA" i="1" dirty="0">
              <a:solidFill>
                <a:schemeClr val="accent1">
                  <a:lumMod val="75000"/>
                </a:schemeClr>
              </a:solidFill>
              <a:latin typeface="Verdana" panose="020B0604030504040204" pitchFamily="34" charset="0"/>
              <a:ea typeface="Verdana" panose="020B0604030504040204" pitchFamily="34" charset="0"/>
            </a:endParaRPr>
          </a:p>
        </p:txBody>
      </p:sp>
      <p:sp>
        <p:nvSpPr>
          <p:cNvPr id="4" name="Espace réservé du numéro de diapositive 3">
            <a:extLst>
              <a:ext uri="{FF2B5EF4-FFF2-40B4-BE49-F238E27FC236}">
                <a16:creationId xmlns:a16="http://schemas.microsoft.com/office/drawing/2014/main" id="{A6D8AF6A-CCF0-4B5B-8231-9112BEC9BBC4}"/>
              </a:ext>
            </a:extLst>
          </p:cNvPr>
          <p:cNvSpPr>
            <a:spLocks noGrp="1"/>
          </p:cNvSpPr>
          <p:nvPr>
            <p:ph type="sldNum" sz="quarter" idx="12"/>
            <p:custDataLst>
              <p:tags r:id="rId4"/>
            </p:custDataLst>
          </p:nvPr>
        </p:nvSpPr>
        <p:spPr/>
        <p:txBody>
          <a:bodyPr/>
          <a:lstStyle/>
          <a:p>
            <a:fld id="{7E7F3E50-26C9-4FAC-B465-B0C8E3B04666}" type="slidenum">
              <a:rPr lang="fr-CA" smtClean="0">
                <a:solidFill>
                  <a:schemeClr val="bg1"/>
                </a:solidFill>
              </a:rPr>
              <a:t>16</a:t>
            </a:fld>
            <a:endParaRPr lang="fr-CA" dirty="0">
              <a:solidFill>
                <a:schemeClr val="bg1"/>
              </a:solidFill>
            </a:endParaRPr>
          </a:p>
        </p:txBody>
      </p:sp>
    </p:spTree>
    <p:extLst>
      <p:ext uri="{BB962C8B-B14F-4D97-AF65-F5344CB8AC3E}">
        <p14:creationId xmlns:p14="http://schemas.microsoft.com/office/powerpoint/2010/main" val="4219890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23A664A-8E9D-4CD7-8F5C-8B20400ACF4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2" name="Titre 1">
            <a:extLst>
              <a:ext uri="{FF2B5EF4-FFF2-40B4-BE49-F238E27FC236}">
                <a16:creationId xmlns:a16="http://schemas.microsoft.com/office/drawing/2014/main" id="{22738830-145A-445F-ABB1-9780A648BC9F}"/>
              </a:ext>
            </a:extLst>
          </p:cNvPr>
          <p:cNvSpPr>
            <a:spLocks noGrp="1"/>
          </p:cNvSpPr>
          <p:nvPr>
            <p:ph type="ctrTitle"/>
            <p:custDataLst>
              <p:tags r:id="rId2"/>
            </p:custDataLst>
          </p:nvPr>
        </p:nvSpPr>
        <p:spPr>
          <a:xfrm>
            <a:off x="514905" y="1199535"/>
            <a:ext cx="11018334" cy="629265"/>
          </a:xfrm>
        </p:spPr>
        <p:txBody>
          <a:bodyPr>
            <a:normAutofit/>
          </a:bodyPr>
          <a:lstStyle/>
          <a:p>
            <a:pPr algn="l"/>
            <a:r>
              <a:rPr lang="fr-CA" sz="3200" b="1" dirty="0">
                <a:solidFill>
                  <a:schemeClr val="accent1">
                    <a:lumMod val="75000"/>
                  </a:schemeClr>
                </a:solidFill>
                <a:latin typeface="Verdana" panose="020B0604030504040204" pitchFamily="34" charset="0"/>
                <a:ea typeface="Verdana" panose="020B0604030504040204" pitchFamily="34" charset="0"/>
              </a:rPr>
              <a:t>Quelques questions QUIZ</a:t>
            </a:r>
          </a:p>
        </p:txBody>
      </p:sp>
      <p:sp>
        <p:nvSpPr>
          <p:cNvPr id="3" name="Sous-titre 2">
            <a:extLst>
              <a:ext uri="{FF2B5EF4-FFF2-40B4-BE49-F238E27FC236}">
                <a16:creationId xmlns:a16="http://schemas.microsoft.com/office/drawing/2014/main" id="{5840FCE3-DCD0-4EAC-B47F-3B0A99E66E02}"/>
              </a:ext>
            </a:extLst>
          </p:cNvPr>
          <p:cNvSpPr>
            <a:spLocks noGrp="1"/>
          </p:cNvSpPr>
          <p:nvPr>
            <p:ph type="subTitle" idx="1"/>
            <p:custDataLst>
              <p:tags r:id="rId3"/>
            </p:custDataLst>
          </p:nvPr>
        </p:nvSpPr>
        <p:spPr>
          <a:xfrm>
            <a:off x="514905" y="1681316"/>
            <a:ext cx="11018334" cy="4462031"/>
          </a:xfrm>
        </p:spPr>
        <p:txBody>
          <a:bodyPr>
            <a:normAutofit/>
          </a:bodyPr>
          <a:lstStyle/>
          <a:p>
            <a:endParaRPr lang="fr-CA" dirty="0">
              <a:solidFill>
                <a:schemeClr val="accent1">
                  <a:lumMod val="75000"/>
                </a:schemeClr>
              </a:solidFill>
              <a:latin typeface="Verdana" panose="020B0604030504040204" pitchFamily="34" charset="0"/>
              <a:ea typeface="Verdana" panose="020B0604030504040204" pitchFamily="34" charset="0"/>
            </a:endParaRPr>
          </a:p>
          <a:p>
            <a:pPr marL="342900" indent="-342900" algn="l">
              <a:buFont typeface="Wingdings" panose="05000000000000000000" pitchFamily="2" charset="2"/>
              <a:buChar char="Ø"/>
            </a:pPr>
            <a:r>
              <a:rPr lang="fr-CA" dirty="0">
                <a:solidFill>
                  <a:schemeClr val="accent1">
                    <a:lumMod val="75000"/>
                  </a:schemeClr>
                </a:solidFill>
              </a:rPr>
              <a:t>À titre d’administrateur, j’ai le droit d’acheminer, à quelques membres de la corporation, un document présentant des recommandations formulées par le DG pour une réunion du CA afin de connaître leurs opinions et ainsi mieux me préparer pour la réunion?</a:t>
            </a:r>
          </a:p>
          <a:p>
            <a:pPr marL="342900" indent="-342900" algn="l">
              <a:buFont typeface="Wingdings" panose="05000000000000000000" pitchFamily="2" charset="2"/>
              <a:buChar char="Ø"/>
            </a:pPr>
            <a:r>
              <a:rPr lang="fr-CA" dirty="0">
                <a:solidFill>
                  <a:schemeClr val="accent1">
                    <a:lumMod val="75000"/>
                  </a:schemeClr>
                </a:solidFill>
              </a:rPr>
              <a:t>Dans l’impossibilité de se présenter à une réunion, un administrateur peut donner une procuration à quelqu’un d’autre pour le présenter au sein du CA mais il n’aura pas le droit de vote?</a:t>
            </a:r>
          </a:p>
          <a:p>
            <a:pPr marL="342900" indent="-342900" algn="l">
              <a:buFont typeface="Wingdings" panose="05000000000000000000" pitchFamily="2" charset="2"/>
              <a:buChar char="Ø"/>
            </a:pPr>
            <a:endParaRPr lang="fr-CA" u="sng" dirty="0">
              <a:solidFill>
                <a:schemeClr val="accent1">
                  <a:lumMod val="75000"/>
                </a:schemeClr>
              </a:solidFill>
              <a:latin typeface="Verdana" panose="020B0604030504040204" pitchFamily="34" charset="0"/>
              <a:ea typeface="Verdana" panose="020B0604030504040204" pitchFamily="34" charset="0"/>
            </a:endParaRPr>
          </a:p>
          <a:p>
            <a:endParaRPr lang="fr-CA" i="1" dirty="0">
              <a:solidFill>
                <a:schemeClr val="accent1">
                  <a:lumMod val="75000"/>
                </a:schemeClr>
              </a:solidFill>
              <a:latin typeface="Verdana" panose="020B0604030504040204" pitchFamily="34" charset="0"/>
              <a:ea typeface="Verdana" panose="020B0604030504040204" pitchFamily="34" charset="0"/>
            </a:endParaRPr>
          </a:p>
        </p:txBody>
      </p:sp>
      <p:sp>
        <p:nvSpPr>
          <p:cNvPr id="4" name="Espace réservé du numéro de diapositive 3">
            <a:extLst>
              <a:ext uri="{FF2B5EF4-FFF2-40B4-BE49-F238E27FC236}">
                <a16:creationId xmlns:a16="http://schemas.microsoft.com/office/drawing/2014/main" id="{A6D8AF6A-CCF0-4B5B-8231-9112BEC9BBC4}"/>
              </a:ext>
            </a:extLst>
          </p:cNvPr>
          <p:cNvSpPr>
            <a:spLocks noGrp="1"/>
          </p:cNvSpPr>
          <p:nvPr>
            <p:ph type="sldNum" sz="quarter" idx="12"/>
            <p:custDataLst>
              <p:tags r:id="rId4"/>
            </p:custDataLst>
          </p:nvPr>
        </p:nvSpPr>
        <p:spPr/>
        <p:txBody>
          <a:bodyPr/>
          <a:lstStyle/>
          <a:p>
            <a:fld id="{7E7F3E50-26C9-4FAC-B465-B0C8E3B04666}" type="slidenum">
              <a:rPr lang="fr-CA" smtClean="0">
                <a:solidFill>
                  <a:schemeClr val="bg1"/>
                </a:solidFill>
              </a:rPr>
              <a:t>17</a:t>
            </a:fld>
            <a:endParaRPr lang="fr-CA" dirty="0">
              <a:solidFill>
                <a:schemeClr val="bg1"/>
              </a:solidFill>
            </a:endParaRPr>
          </a:p>
        </p:txBody>
      </p:sp>
    </p:spTree>
    <p:extLst>
      <p:ext uri="{BB962C8B-B14F-4D97-AF65-F5344CB8AC3E}">
        <p14:creationId xmlns:p14="http://schemas.microsoft.com/office/powerpoint/2010/main" val="1466755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23A664A-8E9D-4CD7-8F5C-8B20400ACF4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2" name="Titre 1">
            <a:extLst>
              <a:ext uri="{FF2B5EF4-FFF2-40B4-BE49-F238E27FC236}">
                <a16:creationId xmlns:a16="http://schemas.microsoft.com/office/drawing/2014/main" id="{22738830-145A-445F-ABB1-9780A648BC9F}"/>
              </a:ext>
            </a:extLst>
          </p:cNvPr>
          <p:cNvSpPr>
            <a:spLocks noGrp="1"/>
          </p:cNvSpPr>
          <p:nvPr>
            <p:ph type="ctrTitle"/>
            <p:custDataLst>
              <p:tags r:id="rId2"/>
            </p:custDataLst>
          </p:nvPr>
        </p:nvSpPr>
        <p:spPr>
          <a:xfrm>
            <a:off x="514905" y="1199535"/>
            <a:ext cx="11018334" cy="629265"/>
          </a:xfrm>
        </p:spPr>
        <p:txBody>
          <a:bodyPr>
            <a:normAutofit/>
          </a:bodyPr>
          <a:lstStyle/>
          <a:p>
            <a:pPr algn="l"/>
            <a:r>
              <a:rPr lang="fr-CA" sz="3200" b="1" dirty="0">
                <a:solidFill>
                  <a:schemeClr val="accent1">
                    <a:lumMod val="75000"/>
                  </a:schemeClr>
                </a:solidFill>
                <a:latin typeface="Verdana" panose="020B0604030504040204" pitchFamily="34" charset="0"/>
                <a:ea typeface="Verdana" panose="020B0604030504040204" pitchFamily="34" charset="0"/>
              </a:rPr>
              <a:t>Références et sources pour cet atelier</a:t>
            </a:r>
          </a:p>
        </p:txBody>
      </p:sp>
      <p:sp>
        <p:nvSpPr>
          <p:cNvPr id="3" name="Sous-titre 2">
            <a:extLst>
              <a:ext uri="{FF2B5EF4-FFF2-40B4-BE49-F238E27FC236}">
                <a16:creationId xmlns:a16="http://schemas.microsoft.com/office/drawing/2014/main" id="{5840FCE3-DCD0-4EAC-B47F-3B0A99E66E02}"/>
              </a:ext>
            </a:extLst>
          </p:cNvPr>
          <p:cNvSpPr>
            <a:spLocks noGrp="1"/>
          </p:cNvSpPr>
          <p:nvPr>
            <p:ph type="subTitle" idx="1"/>
            <p:custDataLst>
              <p:tags r:id="rId3"/>
            </p:custDataLst>
          </p:nvPr>
        </p:nvSpPr>
        <p:spPr>
          <a:xfrm>
            <a:off x="514905" y="1681316"/>
            <a:ext cx="11018334" cy="4462031"/>
          </a:xfrm>
        </p:spPr>
        <p:txBody>
          <a:bodyPr>
            <a:normAutofit lnSpcReduction="10000"/>
          </a:bodyPr>
          <a:lstStyle/>
          <a:p>
            <a:endParaRPr lang="fr-CA" dirty="0">
              <a:solidFill>
                <a:schemeClr val="accent1">
                  <a:lumMod val="75000"/>
                </a:schemeClr>
              </a:solidFill>
              <a:latin typeface="Verdana" panose="020B0604030504040204" pitchFamily="34" charset="0"/>
              <a:ea typeface="Verdana" panose="020B0604030504040204" pitchFamily="34" charset="0"/>
            </a:endParaRPr>
          </a:p>
          <a:p>
            <a:pPr marL="342900" indent="-342900" algn="l">
              <a:buFont typeface="Arial" panose="020B0604020202020204" pitchFamily="34" charset="0"/>
              <a:buChar char="•"/>
            </a:pPr>
            <a:r>
              <a:rPr lang="fr-CA" dirty="0">
                <a:solidFill>
                  <a:schemeClr val="accent1">
                    <a:lumMod val="75000"/>
                  </a:schemeClr>
                </a:solidFill>
              </a:rPr>
              <a:t>Guide de l’administrateur d’un office d’habitation, ROHQ 2007</a:t>
            </a:r>
          </a:p>
          <a:p>
            <a:pPr marL="342900" indent="-342900" algn="l">
              <a:buFont typeface="Arial" panose="020B0604020202020204" pitchFamily="34" charset="0"/>
              <a:buChar char="•"/>
            </a:pPr>
            <a:r>
              <a:rPr lang="fr-CA" dirty="0">
                <a:solidFill>
                  <a:schemeClr val="accent1">
                    <a:lumMod val="75000"/>
                  </a:schemeClr>
                </a:solidFill>
              </a:rPr>
              <a:t>Code de déontologie des dirigeants et administrateurs d’un office d’habitation, ROHQ 2007</a:t>
            </a:r>
          </a:p>
          <a:p>
            <a:pPr marL="342900" indent="-342900" algn="l">
              <a:buFont typeface="Arial" panose="020B0604020202020204" pitchFamily="34" charset="0"/>
              <a:buChar char="•"/>
            </a:pPr>
            <a:r>
              <a:rPr lang="fr-CA" dirty="0">
                <a:solidFill>
                  <a:schemeClr val="accent1">
                    <a:lumMod val="75000"/>
                  </a:schemeClr>
                </a:solidFill>
              </a:rPr>
              <a:t>Devoirs et responsabilités d’un conseil d’administration, ENAP 2007</a:t>
            </a:r>
          </a:p>
          <a:p>
            <a:pPr marL="342900" indent="-342900" algn="l">
              <a:buFont typeface="Arial" panose="020B0604020202020204" pitchFamily="34" charset="0"/>
              <a:buChar char="•"/>
            </a:pPr>
            <a:r>
              <a:rPr lang="fr-CA" dirty="0">
                <a:solidFill>
                  <a:schemeClr val="accent1">
                    <a:lumMod val="75000"/>
                  </a:schemeClr>
                </a:solidFill>
              </a:rPr>
              <a:t>Règlement sur l’attribution des logements à loyer modique, S-8, R. 1</a:t>
            </a:r>
          </a:p>
          <a:p>
            <a:pPr marL="342900" indent="-342900" algn="l">
              <a:buFont typeface="Arial" panose="020B0604020202020204" pitchFamily="34" charset="0"/>
              <a:buChar char="•"/>
            </a:pPr>
            <a:r>
              <a:rPr lang="fr-CA" dirty="0">
                <a:solidFill>
                  <a:schemeClr val="accent1">
                    <a:lumMod val="75000"/>
                  </a:schemeClr>
                </a:solidFill>
              </a:rPr>
              <a:t>Règlement sur les conditions de location des logements à loyer modique. S-8, R. 3</a:t>
            </a:r>
          </a:p>
          <a:p>
            <a:pPr marL="342900" indent="-342900" algn="l">
              <a:buFont typeface="Arial" panose="020B0604020202020204" pitchFamily="34" charset="0"/>
              <a:buChar char="•"/>
            </a:pPr>
            <a:r>
              <a:rPr lang="fr-CA" dirty="0">
                <a:solidFill>
                  <a:schemeClr val="accent1">
                    <a:lumMod val="75000"/>
                  </a:schemeClr>
                </a:solidFill>
              </a:rPr>
              <a:t>Formation personnalisée au CA du ROHQ, Serge Duclos, Collège des administrateurs de sociétés</a:t>
            </a:r>
          </a:p>
          <a:p>
            <a:pPr marL="342900" indent="-342900" algn="l">
              <a:buFont typeface="Arial" panose="020B0604020202020204" pitchFamily="34" charset="0"/>
              <a:buChar char="•"/>
            </a:pPr>
            <a:r>
              <a:rPr lang="fr-CA" dirty="0">
                <a:solidFill>
                  <a:schemeClr val="accent1">
                    <a:lumMod val="75000"/>
                  </a:schemeClr>
                </a:solidFill>
              </a:rPr>
              <a:t>Site Internet du ROHQ, Publications réservées aux membres – section Gouvernance</a:t>
            </a:r>
          </a:p>
          <a:p>
            <a:pPr algn="l"/>
            <a:r>
              <a:rPr lang="fr-CA" dirty="0"/>
              <a:t> </a:t>
            </a:r>
          </a:p>
          <a:p>
            <a:pPr marL="342900" indent="-342900" algn="l">
              <a:buFont typeface="Arial" panose="020B0604020202020204" pitchFamily="34" charset="0"/>
              <a:buChar char="•"/>
            </a:pPr>
            <a:endParaRPr lang="fr-CA" u="sng" dirty="0">
              <a:solidFill>
                <a:schemeClr val="accent1">
                  <a:lumMod val="75000"/>
                </a:schemeClr>
              </a:solidFill>
              <a:latin typeface="Verdana" panose="020B0604030504040204" pitchFamily="34" charset="0"/>
              <a:ea typeface="Verdana" panose="020B0604030504040204" pitchFamily="34" charset="0"/>
            </a:endParaRPr>
          </a:p>
          <a:p>
            <a:endParaRPr lang="fr-CA" i="1" dirty="0">
              <a:solidFill>
                <a:schemeClr val="accent1">
                  <a:lumMod val="75000"/>
                </a:schemeClr>
              </a:solidFill>
              <a:latin typeface="Verdana" panose="020B0604030504040204" pitchFamily="34" charset="0"/>
              <a:ea typeface="Verdana" panose="020B0604030504040204" pitchFamily="34" charset="0"/>
            </a:endParaRPr>
          </a:p>
        </p:txBody>
      </p:sp>
      <p:sp>
        <p:nvSpPr>
          <p:cNvPr id="4" name="Espace réservé du numéro de diapositive 3">
            <a:extLst>
              <a:ext uri="{FF2B5EF4-FFF2-40B4-BE49-F238E27FC236}">
                <a16:creationId xmlns:a16="http://schemas.microsoft.com/office/drawing/2014/main" id="{A6D8AF6A-CCF0-4B5B-8231-9112BEC9BBC4}"/>
              </a:ext>
            </a:extLst>
          </p:cNvPr>
          <p:cNvSpPr>
            <a:spLocks noGrp="1"/>
          </p:cNvSpPr>
          <p:nvPr>
            <p:ph type="sldNum" sz="quarter" idx="12"/>
            <p:custDataLst>
              <p:tags r:id="rId4"/>
            </p:custDataLst>
          </p:nvPr>
        </p:nvSpPr>
        <p:spPr/>
        <p:txBody>
          <a:bodyPr/>
          <a:lstStyle/>
          <a:p>
            <a:fld id="{7E7F3E50-26C9-4FAC-B465-B0C8E3B04666}" type="slidenum">
              <a:rPr lang="fr-CA" smtClean="0">
                <a:solidFill>
                  <a:schemeClr val="bg1"/>
                </a:solidFill>
              </a:rPr>
              <a:t>18</a:t>
            </a:fld>
            <a:endParaRPr lang="fr-CA" dirty="0">
              <a:solidFill>
                <a:schemeClr val="bg1"/>
              </a:solidFill>
            </a:endParaRPr>
          </a:p>
        </p:txBody>
      </p:sp>
    </p:spTree>
    <p:extLst>
      <p:ext uri="{BB962C8B-B14F-4D97-AF65-F5344CB8AC3E}">
        <p14:creationId xmlns:p14="http://schemas.microsoft.com/office/powerpoint/2010/main" val="3470562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23A664A-8E9D-4CD7-8F5C-8B20400ACF4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2" name="Titre 1">
            <a:extLst>
              <a:ext uri="{FF2B5EF4-FFF2-40B4-BE49-F238E27FC236}">
                <a16:creationId xmlns:a16="http://schemas.microsoft.com/office/drawing/2014/main" id="{22738830-145A-445F-ABB1-9780A648BC9F}"/>
              </a:ext>
            </a:extLst>
          </p:cNvPr>
          <p:cNvSpPr>
            <a:spLocks noGrp="1"/>
          </p:cNvSpPr>
          <p:nvPr>
            <p:ph type="ctrTitle"/>
            <p:custDataLst>
              <p:tags r:id="rId2"/>
            </p:custDataLst>
          </p:nvPr>
        </p:nvSpPr>
        <p:spPr>
          <a:xfrm>
            <a:off x="514905" y="1199535"/>
            <a:ext cx="11018334" cy="481781"/>
          </a:xfrm>
        </p:spPr>
        <p:txBody>
          <a:bodyPr>
            <a:normAutofit fontScale="90000"/>
          </a:bodyPr>
          <a:lstStyle/>
          <a:p>
            <a:pPr algn="l"/>
            <a:r>
              <a:rPr lang="fr-CA" sz="3200" b="1" dirty="0">
                <a:solidFill>
                  <a:schemeClr val="accent1">
                    <a:lumMod val="75000"/>
                  </a:schemeClr>
                </a:solidFill>
                <a:latin typeface="Verdana" panose="020B0604030504040204" pitchFamily="34" charset="0"/>
                <a:ea typeface="Verdana" panose="020B0604030504040204" pitchFamily="34" charset="0"/>
              </a:rPr>
              <a:t>Liens Internet en suivi des échanges et l’atelier</a:t>
            </a:r>
          </a:p>
        </p:txBody>
      </p:sp>
      <p:sp>
        <p:nvSpPr>
          <p:cNvPr id="3" name="Sous-titre 2">
            <a:extLst>
              <a:ext uri="{FF2B5EF4-FFF2-40B4-BE49-F238E27FC236}">
                <a16:creationId xmlns:a16="http://schemas.microsoft.com/office/drawing/2014/main" id="{5840FCE3-DCD0-4EAC-B47F-3B0A99E66E02}"/>
              </a:ext>
            </a:extLst>
          </p:cNvPr>
          <p:cNvSpPr>
            <a:spLocks noGrp="1"/>
          </p:cNvSpPr>
          <p:nvPr>
            <p:ph type="subTitle" idx="1"/>
            <p:custDataLst>
              <p:tags r:id="rId3"/>
            </p:custDataLst>
          </p:nvPr>
        </p:nvSpPr>
        <p:spPr>
          <a:xfrm>
            <a:off x="514905" y="1307690"/>
            <a:ext cx="11018334" cy="4835657"/>
          </a:xfrm>
        </p:spPr>
        <p:txBody>
          <a:bodyPr>
            <a:normAutofit/>
          </a:bodyPr>
          <a:lstStyle/>
          <a:p>
            <a:endParaRPr lang="fr-CA" dirty="0">
              <a:solidFill>
                <a:schemeClr val="accent1">
                  <a:lumMod val="75000"/>
                </a:schemeClr>
              </a:solidFill>
              <a:latin typeface="Verdana" panose="020B0604030504040204" pitchFamily="34" charset="0"/>
              <a:ea typeface="Verdana" panose="020B0604030504040204" pitchFamily="34" charset="0"/>
            </a:endParaRPr>
          </a:p>
          <a:p>
            <a:pPr algn="l"/>
            <a:r>
              <a:rPr lang="fr-CA" sz="1800" dirty="0">
                <a:solidFill>
                  <a:schemeClr val="accent1">
                    <a:lumMod val="75000"/>
                  </a:schemeClr>
                </a:solidFill>
              </a:rPr>
              <a:t>En suivi de nos échanges et pour approfondir certains éléments si vous le souhaitez, nous vous présentons les sources d’informations utilisées dans cet atelier ainsi que des liens vous guidant vers des documents liés à la gestion du programme HLM.</a:t>
            </a:r>
          </a:p>
          <a:p>
            <a:pPr marL="342900" indent="-342900" algn="l">
              <a:buFont typeface="Arial" panose="020B0604020202020204" pitchFamily="34" charset="0"/>
              <a:buChar char="•"/>
            </a:pPr>
            <a:r>
              <a:rPr lang="fr-CA" sz="1800" dirty="0">
                <a:solidFill>
                  <a:schemeClr val="accent1">
                    <a:lumMod val="75000"/>
                  </a:schemeClr>
                </a:solidFill>
              </a:rPr>
              <a:t>ROHQ pour la section Gouvernance (nécessite un code d’accès)</a:t>
            </a:r>
          </a:p>
          <a:p>
            <a:pPr algn="l"/>
            <a:r>
              <a:rPr lang="fr-CA" sz="1800" dirty="0">
                <a:solidFill>
                  <a:schemeClr val="accent1">
                    <a:lumMod val="75000"/>
                  </a:schemeClr>
                </a:solidFill>
                <a:hlinkClick r:id="rId7"/>
              </a:rPr>
              <a:t>https://rohq.qc.ca/publications-categories/publications-reservees-aux-membres</a:t>
            </a:r>
            <a:endParaRPr lang="fr-CA" sz="1800" dirty="0">
              <a:solidFill>
                <a:schemeClr val="accent1">
                  <a:lumMod val="75000"/>
                </a:schemeClr>
              </a:solidFill>
            </a:endParaRPr>
          </a:p>
          <a:p>
            <a:pPr marL="342900" indent="-342900" algn="l">
              <a:buFont typeface="Arial" panose="020B0604020202020204" pitchFamily="34" charset="0"/>
              <a:buChar char="•"/>
            </a:pPr>
            <a:r>
              <a:rPr lang="fr-CA" sz="1800" dirty="0">
                <a:solidFill>
                  <a:schemeClr val="accent1">
                    <a:lumMod val="75000"/>
                  </a:schemeClr>
                </a:solidFill>
              </a:rPr>
              <a:t>SHQ sur la page générale pour les offices d’habitation</a:t>
            </a:r>
          </a:p>
          <a:p>
            <a:pPr algn="l"/>
            <a:r>
              <a:rPr lang="fr-CA" sz="1800" dirty="0">
                <a:solidFill>
                  <a:schemeClr val="accent1">
                    <a:lumMod val="75000"/>
                  </a:schemeClr>
                </a:solidFill>
                <a:hlinkClick r:id="rId8"/>
              </a:rPr>
              <a:t>http://www.habitation.gouv.qc.ca/espacepartenaires/offices_dhabitation/tous_les_programmes/programmes/hlm_public/quoi_de_neuf.html</a:t>
            </a:r>
            <a:endParaRPr lang="fr-CA" sz="1800" dirty="0">
              <a:solidFill>
                <a:schemeClr val="accent1">
                  <a:lumMod val="75000"/>
                </a:schemeClr>
              </a:solidFill>
            </a:endParaRPr>
          </a:p>
          <a:p>
            <a:pPr marL="342900" indent="-342900" algn="l">
              <a:buFont typeface="Arial" panose="020B0604020202020204" pitchFamily="34" charset="0"/>
              <a:buChar char="•"/>
            </a:pPr>
            <a:r>
              <a:rPr lang="fr-CA" sz="1800" dirty="0">
                <a:solidFill>
                  <a:schemeClr val="accent1">
                    <a:lumMod val="75000"/>
                  </a:schemeClr>
                </a:solidFill>
              </a:rPr>
              <a:t>SHQ sur la page du Guide de gestion du logement social</a:t>
            </a:r>
          </a:p>
          <a:p>
            <a:pPr algn="l"/>
            <a:r>
              <a:rPr lang="fr-CA" sz="1800" dirty="0">
                <a:solidFill>
                  <a:schemeClr val="accent1">
                    <a:lumMod val="75000"/>
                  </a:schemeClr>
                </a:solidFill>
                <a:hlinkClick r:id="rId9"/>
              </a:rPr>
              <a:t>http://www.habitation.gouv.qc.ca/espacepartenaires/offices_dhabitation/tous_les_programmes/programmes/hlm_public/exploitation_dun_projet/guide_de_gestion_du_logement_social.html#menu-header-partenaire</a:t>
            </a:r>
            <a:endParaRPr lang="fr-CA" sz="1800" dirty="0">
              <a:solidFill>
                <a:schemeClr val="accent1">
                  <a:lumMod val="75000"/>
                </a:schemeClr>
              </a:solidFill>
            </a:endParaRPr>
          </a:p>
          <a:p>
            <a:pPr marL="342900" indent="-342900" algn="l">
              <a:buFont typeface="Arial" panose="020B0604020202020204" pitchFamily="34" charset="0"/>
              <a:buChar char="•"/>
            </a:pPr>
            <a:r>
              <a:rPr lang="fr-CA" sz="1800" dirty="0">
                <a:solidFill>
                  <a:schemeClr val="accent1">
                    <a:lumMod val="75000"/>
                  </a:schemeClr>
                </a:solidFill>
              </a:rPr>
              <a:t>SHQ sur la page des regroupements d’offices</a:t>
            </a:r>
          </a:p>
          <a:p>
            <a:pPr algn="l"/>
            <a:r>
              <a:rPr lang="fr-CA" sz="1800" dirty="0">
                <a:solidFill>
                  <a:schemeClr val="accent1">
                    <a:lumMod val="75000"/>
                  </a:schemeClr>
                </a:solidFill>
                <a:hlinkClick r:id="rId10"/>
              </a:rPr>
              <a:t>http://www.habitation.gouv.qc.ca/regroupementoh.html</a:t>
            </a:r>
            <a:endParaRPr lang="fr-CA" sz="1800" dirty="0">
              <a:solidFill>
                <a:schemeClr val="accent1">
                  <a:lumMod val="75000"/>
                </a:schemeClr>
              </a:solidFill>
            </a:endParaRPr>
          </a:p>
          <a:p>
            <a:pPr algn="l"/>
            <a:endParaRPr lang="fr-CA" sz="1800" dirty="0">
              <a:solidFill>
                <a:schemeClr val="accent1">
                  <a:lumMod val="75000"/>
                </a:schemeClr>
              </a:solidFill>
            </a:endParaRPr>
          </a:p>
          <a:p>
            <a:pPr marL="342900" indent="-342900" algn="l">
              <a:buFont typeface="Arial" panose="020B0604020202020204" pitchFamily="34" charset="0"/>
              <a:buChar char="•"/>
            </a:pPr>
            <a:endParaRPr lang="fr-CA" u="sng" dirty="0">
              <a:solidFill>
                <a:schemeClr val="accent1">
                  <a:lumMod val="75000"/>
                </a:schemeClr>
              </a:solidFill>
              <a:latin typeface="Verdana" panose="020B0604030504040204" pitchFamily="34" charset="0"/>
              <a:ea typeface="Verdana" panose="020B0604030504040204" pitchFamily="34" charset="0"/>
            </a:endParaRPr>
          </a:p>
          <a:p>
            <a:endParaRPr lang="fr-CA" i="1" dirty="0">
              <a:solidFill>
                <a:schemeClr val="accent1">
                  <a:lumMod val="75000"/>
                </a:schemeClr>
              </a:solidFill>
              <a:latin typeface="Verdana" panose="020B0604030504040204" pitchFamily="34" charset="0"/>
              <a:ea typeface="Verdana" panose="020B0604030504040204" pitchFamily="34" charset="0"/>
            </a:endParaRPr>
          </a:p>
        </p:txBody>
      </p:sp>
      <p:sp>
        <p:nvSpPr>
          <p:cNvPr id="4" name="Espace réservé du numéro de diapositive 3">
            <a:extLst>
              <a:ext uri="{FF2B5EF4-FFF2-40B4-BE49-F238E27FC236}">
                <a16:creationId xmlns:a16="http://schemas.microsoft.com/office/drawing/2014/main" id="{A6D8AF6A-CCF0-4B5B-8231-9112BEC9BBC4}"/>
              </a:ext>
            </a:extLst>
          </p:cNvPr>
          <p:cNvSpPr>
            <a:spLocks noGrp="1"/>
          </p:cNvSpPr>
          <p:nvPr>
            <p:ph type="sldNum" sz="quarter" idx="12"/>
            <p:custDataLst>
              <p:tags r:id="rId4"/>
            </p:custDataLst>
          </p:nvPr>
        </p:nvSpPr>
        <p:spPr/>
        <p:txBody>
          <a:bodyPr/>
          <a:lstStyle/>
          <a:p>
            <a:fld id="{7E7F3E50-26C9-4FAC-B465-B0C8E3B04666}" type="slidenum">
              <a:rPr lang="fr-CA" smtClean="0">
                <a:solidFill>
                  <a:schemeClr val="bg1"/>
                </a:solidFill>
              </a:rPr>
              <a:t>19</a:t>
            </a:fld>
            <a:endParaRPr lang="fr-CA" dirty="0">
              <a:solidFill>
                <a:schemeClr val="bg1"/>
              </a:solidFill>
            </a:endParaRPr>
          </a:p>
        </p:txBody>
      </p:sp>
    </p:spTree>
    <p:extLst>
      <p:ext uri="{BB962C8B-B14F-4D97-AF65-F5344CB8AC3E}">
        <p14:creationId xmlns:p14="http://schemas.microsoft.com/office/powerpoint/2010/main" val="2594115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23A664A-8E9D-4CD7-8F5C-8B20400ACF4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2" name="Titre 1">
            <a:extLst>
              <a:ext uri="{FF2B5EF4-FFF2-40B4-BE49-F238E27FC236}">
                <a16:creationId xmlns:a16="http://schemas.microsoft.com/office/drawing/2014/main" id="{22738830-145A-445F-ABB1-9780A648BC9F}"/>
              </a:ext>
            </a:extLst>
          </p:cNvPr>
          <p:cNvSpPr>
            <a:spLocks noGrp="1"/>
          </p:cNvSpPr>
          <p:nvPr>
            <p:ph type="ctrTitle"/>
            <p:custDataLst>
              <p:tags r:id="rId2"/>
            </p:custDataLst>
          </p:nvPr>
        </p:nvSpPr>
        <p:spPr>
          <a:xfrm>
            <a:off x="514905" y="1130710"/>
            <a:ext cx="10372834" cy="648929"/>
          </a:xfrm>
        </p:spPr>
        <p:txBody>
          <a:bodyPr>
            <a:normAutofit/>
          </a:bodyPr>
          <a:lstStyle/>
          <a:p>
            <a:pPr algn="l"/>
            <a:r>
              <a:rPr lang="fr-CA" sz="3200" b="1" dirty="0">
                <a:solidFill>
                  <a:schemeClr val="accent1">
                    <a:lumMod val="75000"/>
                  </a:schemeClr>
                </a:solidFill>
                <a:latin typeface="Verdana" panose="020B0604030504040204" pitchFamily="34" charset="0"/>
                <a:ea typeface="Verdana" panose="020B0604030504040204" pitchFamily="34" charset="0"/>
              </a:rPr>
              <a:t>Des assises fondamentales</a:t>
            </a:r>
          </a:p>
        </p:txBody>
      </p:sp>
      <p:sp>
        <p:nvSpPr>
          <p:cNvPr id="3" name="Sous-titre 2">
            <a:extLst>
              <a:ext uri="{FF2B5EF4-FFF2-40B4-BE49-F238E27FC236}">
                <a16:creationId xmlns:a16="http://schemas.microsoft.com/office/drawing/2014/main" id="{5840FCE3-DCD0-4EAC-B47F-3B0A99E66E02}"/>
              </a:ext>
            </a:extLst>
          </p:cNvPr>
          <p:cNvSpPr>
            <a:spLocks noGrp="1"/>
          </p:cNvSpPr>
          <p:nvPr>
            <p:ph type="subTitle" idx="1"/>
            <p:custDataLst>
              <p:tags r:id="rId3"/>
            </p:custDataLst>
          </p:nvPr>
        </p:nvSpPr>
        <p:spPr>
          <a:xfrm>
            <a:off x="514904" y="1779639"/>
            <a:ext cx="10372835" cy="4576711"/>
          </a:xfrm>
        </p:spPr>
        <p:txBody>
          <a:bodyPr>
            <a:normAutofit fontScale="47500" lnSpcReduction="20000"/>
          </a:bodyPr>
          <a:lstStyle/>
          <a:p>
            <a:pPr algn="l"/>
            <a:endParaRPr lang="fr-CA" sz="1400" dirty="0">
              <a:solidFill>
                <a:schemeClr val="accent1">
                  <a:lumMod val="75000"/>
                </a:schemeClr>
              </a:solidFill>
              <a:latin typeface="Verdana" panose="020B0604030504040204" pitchFamily="34" charset="0"/>
              <a:ea typeface="Verdana" panose="020B0604030504040204" pitchFamily="34" charset="0"/>
            </a:endParaRPr>
          </a:p>
          <a:p>
            <a:pPr algn="l"/>
            <a:r>
              <a:rPr lang="fr-CA" sz="4400" dirty="0">
                <a:solidFill>
                  <a:schemeClr val="accent1">
                    <a:lumMod val="75000"/>
                  </a:schemeClr>
                </a:solidFill>
                <a:latin typeface="Verdana" panose="020B0604030504040204" pitchFamily="34" charset="0"/>
                <a:ea typeface="Verdana" panose="020B0604030504040204" pitchFamily="34" charset="0"/>
              </a:rPr>
              <a:t>La gouvernance:</a:t>
            </a:r>
          </a:p>
          <a:p>
            <a:pPr marL="342900" indent="-342900" algn="l">
              <a:buFont typeface="Arial" panose="020B0604020202020204" pitchFamily="34" charset="0"/>
              <a:buChar char="•"/>
            </a:pPr>
            <a:endParaRPr lang="fr-CA" sz="4400" dirty="0">
              <a:solidFill>
                <a:schemeClr val="accent1">
                  <a:lumMod val="75000"/>
                </a:schemeClr>
              </a:solidFill>
              <a:latin typeface="Verdana" panose="020B0604030504040204" pitchFamily="34" charset="0"/>
              <a:ea typeface="Verdana" panose="020B0604030504040204" pitchFamily="34" charset="0"/>
            </a:endParaRPr>
          </a:p>
          <a:p>
            <a:pPr algn="l">
              <a:lnSpc>
                <a:spcPct val="120000"/>
              </a:lnSpc>
            </a:pPr>
            <a:r>
              <a:rPr lang="fr-CA" sz="4400" dirty="0">
                <a:solidFill>
                  <a:schemeClr val="accent1">
                    <a:lumMod val="75000"/>
                  </a:schemeClr>
                </a:solidFill>
                <a:latin typeface="Verdana" panose="020B0604030504040204" pitchFamily="34" charset="0"/>
                <a:ea typeface="Verdana" panose="020B0604030504040204" pitchFamily="34" charset="0"/>
              </a:rPr>
              <a:t>C’est l’ensemble des responsabilités et pratiques exercées par le conseil d’administration et la direction</a:t>
            </a:r>
          </a:p>
          <a:p>
            <a:pPr algn="l"/>
            <a:endParaRPr lang="fr-CA" sz="4400" dirty="0">
              <a:solidFill>
                <a:schemeClr val="accent1">
                  <a:lumMod val="75000"/>
                </a:schemeClr>
              </a:solidFill>
              <a:latin typeface="Verdana" panose="020B0604030504040204" pitchFamily="34" charset="0"/>
              <a:ea typeface="Verdana" panose="020B0604030504040204" pitchFamily="34" charset="0"/>
            </a:endParaRPr>
          </a:p>
          <a:p>
            <a:pPr algn="l"/>
            <a:r>
              <a:rPr lang="fr-CA" sz="4400" dirty="0">
                <a:solidFill>
                  <a:schemeClr val="accent1">
                    <a:lumMod val="75000"/>
                  </a:schemeClr>
                </a:solidFill>
                <a:latin typeface="Verdana" panose="020B0604030504040204" pitchFamily="34" charset="0"/>
                <a:ea typeface="Verdana" panose="020B0604030504040204" pitchFamily="34" charset="0"/>
              </a:rPr>
              <a:t>en vue de s’assurer que les objectifs sont atteints, </a:t>
            </a:r>
          </a:p>
          <a:p>
            <a:pPr algn="l"/>
            <a:endParaRPr lang="fr-CA" sz="4400" dirty="0">
              <a:solidFill>
                <a:schemeClr val="accent1">
                  <a:lumMod val="75000"/>
                </a:schemeClr>
              </a:solidFill>
              <a:latin typeface="Verdana" panose="020B0604030504040204" pitchFamily="34" charset="0"/>
              <a:ea typeface="Verdana" panose="020B0604030504040204" pitchFamily="34" charset="0"/>
            </a:endParaRPr>
          </a:p>
          <a:p>
            <a:pPr algn="l"/>
            <a:r>
              <a:rPr lang="fr-CA" sz="4400" dirty="0">
                <a:solidFill>
                  <a:schemeClr val="accent1">
                    <a:lumMod val="75000"/>
                  </a:schemeClr>
                </a:solidFill>
                <a:latin typeface="Verdana" panose="020B0604030504040204" pitchFamily="34" charset="0"/>
                <a:ea typeface="Verdana" panose="020B0604030504040204" pitchFamily="34" charset="0"/>
              </a:rPr>
              <a:t>que les risques sont identifiés et gérés, </a:t>
            </a:r>
          </a:p>
          <a:p>
            <a:pPr algn="l"/>
            <a:endParaRPr lang="fr-CA" sz="4400" dirty="0">
              <a:solidFill>
                <a:schemeClr val="accent1">
                  <a:lumMod val="75000"/>
                </a:schemeClr>
              </a:solidFill>
              <a:latin typeface="Verdana" panose="020B0604030504040204" pitchFamily="34" charset="0"/>
              <a:ea typeface="Verdana" panose="020B0604030504040204" pitchFamily="34" charset="0"/>
            </a:endParaRPr>
          </a:p>
          <a:p>
            <a:pPr algn="l"/>
            <a:r>
              <a:rPr lang="fr-CA" sz="4400" dirty="0">
                <a:solidFill>
                  <a:schemeClr val="accent1">
                    <a:lumMod val="75000"/>
                  </a:schemeClr>
                </a:solidFill>
                <a:latin typeface="Verdana" panose="020B0604030504040204" pitchFamily="34" charset="0"/>
                <a:ea typeface="Verdana" panose="020B0604030504040204" pitchFamily="34" charset="0"/>
              </a:rPr>
              <a:t>et que les ressources sont correctement utilisées</a:t>
            </a:r>
          </a:p>
          <a:p>
            <a:pPr marL="342900" indent="-342900" algn="l">
              <a:buFont typeface="Arial" panose="020B0604020202020204" pitchFamily="34" charset="0"/>
              <a:buChar char="•"/>
            </a:pPr>
            <a:endParaRPr lang="fr-CA" sz="1400" dirty="0">
              <a:solidFill>
                <a:schemeClr val="accent1">
                  <a:lumMod val="75000"/>
                </a:schemeClr>
              </a:solidFill>
              <a:latin typeface="Verdana" panose="020B0604030504040204" pitchFamily="34" charset="0"/>
              <a:ea typeface="Verdana" panose="020B0604030504040204" pitchFamily="34" charset="0"/>
            </a:endParaRPr>
          </a:p>
          <a:p>
            <a:pPr algn="l"/>
            <a:r>
              <a:rPr lang="fr-CA" sz="2500" dirty="0">
                <a:solidFill>
                  <a:schemeClr val="accent1">
                    <a:lumMod val="75000"/>
                  </a:schemeClr>
                </a:solidFill>
                <a:latin typeface="Verdana" panose="020B0604030504040204" pitchFamily="34" charset="0"/>
                <a:ea typeface="Verdana" panose="020B0604030504040204" pitchFamily="34" charset="0"/>
              </a:rPr>
              <a:t>(source: Formation de M. Serge Duclos, formateur au Collège des administrateurs de sociétés, CA du ROHQ, décembre 2019)</a:t>
            </a:r>
            <a:endParaRPr lang="fr-CA" sz="2500" dirty="0">
              <a:solidFill>
                <a:schemeClr val="accent1">
                  <a:lumMod val="75000"/>
                </a:schemeClr>
              </a:solidFill>
            </a:endParaRPr>
          </a:p>
          <a:p>
            <a:pPr marL="342900" indent="-342900" algn="l">
              <a:buFont typeface="Arial" panose="020B0604020202020204" pitchFamily="34" charset="0"/>
              <a:buChar char="•"/>
            </a:pPr>
            <a:endParaRPr lang="fr-CA" dirty="0"/>
          </a:p>
          <a:p>
            <a:pPr marL="342900" indent="-342900" algn="l">
              <a:buFont typeface="Arial" panose="020B0604020202020204" pitchFamily="34" charset="0"/>
              <a:buChar char="•"/>
            </a:pPr>
            <a:endParaRPr lang="fr-CA" dirty="0"/>
          </a:p>
          <a:p>
            <a:pPr marL="342900" indent="-342900" algn="l">
              <a:buFont typeface="Arial" panose="020B0604020202020204" pitchFamily="34" charset="0"/>
              <a:buChar char="•"/>
            </a:pPr>
            <a:endParaRPr lang="fr-CA" dirty="0"/>
          </a:p>
          <a:p>
            <a:pPr algn="l"/>
            <a:endParaRPr lang="fr-CA" dirty="0"/>
          </a:p>
        </p:txBody>
      </p:sp>
      <p:sp>
        <p:nvSpPr>
          <p:cNvPr id="4" name="Espace réservé du numéro de diapositive 3">
            <a:extLst>
              <a:ext uri="{FF2B5EF4-FFF2-40B4-BE49-F238E27FC236}">
                <a16:creationId xmlns:a16="http://schemas.microsoft.com/office/drawing/2014/main" id="{A6D8AF6A-CCF0-4B5B-8231-9112BEC9BBC4}"/>
              </a:ext>
            </a:extLst>
          </p:cNvPr>
          <p:cNvSpPr>
            <a:spLocks noGrp="1"/>
          </p:cNvSpPr>
          <p:nvPr>
            <p:ph type="sldNum" sz="quarter" idx="12"/>
            <p:custDataLst>
              <p:tags r:id="rId4"/>
            </p:custDataLst>
          </p:nvPr>
        </p:nvSpPr>
        <p:spPr/>
        <p:txBody>
          <a:bodyPr/>
          <a:lstStyle/>
          <a:p>
            <a:fld id="{7E7F3E50-26C9-4FAC-B465-B0C8E3B04666}" type="slidenum">
              <a:rPr lang="fr-CA" smtClean="0">
                <a:solidFill>
                  <a:schemeClr val="bg1"/>
                </a:solidFill>
              </a:rPr>
              <a:t>2</a:t>
            </a:fld>
            <a:endParaRPr lang="fr-CA" dirty="0">
              <a:solidFill>
                <a:schemeClr val="bg1"/>
              </a:solidFill>
            </a:endParaRPr>
          </a:p>
        </p:txBody>
      </p:sp>
    </p:spTree>
    <p:extLst>
      <p:ext uri="{BB962C8B-B14F-4D97-AF65-F5344CB8AC3E}">
        <p14:creationId xmlns:p14="http://schemas.microsoft.com/office/powerpoint/2010/main" val="3586484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015760FF-5CBE-4A28-BC9A-093BFAA7911A}"/>
              </a:ext>
            </a:extLst>
          </p:cNvPr>
          <p:cNvPicPr>
            <a:picLocks noGrp="1" noChangeAspect="1"/>
          </p:cNvPicPr>
          <p:nvPr>
            <p:ph idx="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0"/>
            <a:ext cx="12192000" cy="6864097"/>
          </a:xfrm>
        </p:spPr>
      </p:pic>
      <p:sp>
        <p:nvSpPr>
          <p:cNvPr id="2" name="Titre 1">
            <a:extLst>
              <a:ext uri="{FF2B5EF4-FFF2-40B4-BE49-F238E27FC236}">
                <a16:creationId xmlns:a16="http://schemas.microsoft.com/office/drawing/2014/main" id="{8FBBC677-6E62-458E-8F4B-907EEF326E1D}"/>
              </a:ext>
            </a:extLst>
          </p:cNvPr>
          <p:cNvSpPr>
            <a:spLocks noGrp="1"/>
          </p:cNvSpPr>
          <p:nvPr>
            <p:ph type="title"/>
            <p:custDataLst>
              <p:tags r:id="rId2"/>
            </p:custDataLst>
          </p:nvPr>
        </p:nvSpPr>
        <p:spPr>
          <a:xfrm>
            <a:off x="383459" y="884903"/>
            <a:ext cx="11405418" cy="4827639"/>
          </a:xfrm>
        </p:spPr>
        <p:txBody>
          <a:bodyPr>
            <a:normAutofit/>
          </a:bodyPr>
          <a:lstStyle/>
          <a:p>
            <a:pPr algn="ctr"/>
            <a:r>
              <a:rPr lang="fr-CA" b="1" dirty="0">
                <a:solidFill>
                  <a:schemeClr val="bg1"/>
                </a:solidFill>
                <a:latin typeface="Verdana" panose="020B0604030504040204" pitchFamily="34" charset="0"/>
                <a:ea typeface="Verdana" panose="020B0604030504040204" pitchFamily="34" charset="0"/>
              </a:rPr>
              <a:t>Des questions?</a:t>
            </a:r>
            <a:br>
              <a:rPr lang="fr-CA" b="1" dirty="0">
                <a:solidFill>
                  <a:schemeClr val="bg1"/>
                </a:solidFill>
                <a:latin typeface="Verdana" panose="020B0604030504040204" pitchFamily="34" charset="0"/>
                <a:ea typeface="Verdana" panose="020B0604030504040204" pitchFamily="34" charset="0"/>
              </a:rPr>
            </a:br>
            <a:r>
              <a:rPr lang="fr-CA" b="1" dirty="0">
                <a:solidFill>
                  <a:schemeClr val="bg1"/>
                </a:solidFill>
                <a:latin typeface="Verdana" panose="020B0604030504040204" pitchFamily="34" charset="0"/>
                <a:ea typeface="Verdana" panose="020B0604030504040204" pitchFamily="34" charset="0"/>
              </a:rPr>
              <a:t/>
            </a:r>
            <a:br>
              <a:rPr lang="fr-CA" b="1" dirty="0">
                <a:solidFill>
                  <a:schemeClr val="bg1"/>
                </a:solidFill>
                <a:latin typeface="Verdana" panose="020B0604030504040204" pitchFamily="34" charset="0"/>
                <a:ea typeface="Verdana" panose="020B0604030504040204" pitchFamily="34" charset="0"/>
              </a:rPr>
            </a:br>
            <a:r>
              <a:rPr lang="fr-CA" b="1" dirty="0">
                <a:solidFill>
                  <a:schemeClr val="bg1"/>
                </a:solidFill>
                <a:latin typeface="Verdana" panose="020B0604030504040204" pitchFamily="34" charset="0"/>
                <a:ea typeface="Verdana" panose="020B0604030504040204" pitchFamily="34" charset="0"/>
              </a:rPr>
              <a:t/>
            </a:r>
            <a:br>
              <a:rPr lang="fr-CA" b="1" dirty="0">
                <a:solidFill>
                  <a:schemeClr val="bg1"/>
                </a:solidFill>
                <a:latin typeface="Verdana" panose="020B0604030504040204" pitchFamily="34" charset="0"/>
                <a:ea typeface="Verdana" panose="020B0604030504040204" pitchFamily="34" charset="0"/>
              </a:rPr>
            </a:br>
            <a:r>
              <a:rPr lang="fr-CA" b="1" dirty="0">
                <a:solidFill>
                  <a:schemeClr val="bg1"/>
                </a:solidFill>
                <a:latin typeface="Verdana" panose="020B0604030504040204" pitchFamily="34" charset="0"/>
                <a:ea typeface="Verdana" panose="020B0604030504040204" pitchFamily="34" charset="0"/>
              </a:rPr>
              <a:t>Merci de votre participation</a:t>
            </a:r>
            <a:br>
              <a:rPr lang="fr-CA" b="1" dirty="0">
                <a:solidFill>
                  <a:schemeClr val="bg1"/>
                </a:solidFill>
                <a:latin typeface="Verdana" panose="020B0604030504040204" pitchFamily="34" charset="0"/>
                <a:ea typeface="Verdana" panose="020B0604030504040204" pitchFamily="34" charset="0"/>
              </a:rPr>
            </a:br>
            <a:r>
              <a:rPr lang="fr-CA" b="1">
                <a:solidFill>
                  <a:schemeClr val="bg1"/>
                </a:solidFill>
                <a:latin typeface="Verdana" panose="020B0604030504040204" pitchFamily="34" charset="0"/>
                <a:ea typeface="Verdana" panose="020B0604030504040204" pitchFamily="34" charset="0"/>
              </a:rPr>
              <a:t/>
            </a:r>
            <a:br>
              <a:rPr lang="fr-CA" b="1">
                <a:solidFill>
                  <a:schemeClr val="bg1"/>
                </a:solidFill>
                <a:latin typeface="Verdana" panose="020B0604030504040204" pitchFamily="34" charset="0"/>
                <a:ea typeface="Verdana" panose="020B0604030504040204" pitchFamily="34" charset="0"/>
              </a:rPr>
            </a:br>
            <a:endParaRPr lang="fr-CA" b="1" dirty="0">
              <a:solidFill>
                <a:schemeClr val="bg1"/>
              </a:solidFill>
              <a:latin typeface="Verdana" panose="020B0604030504040204" pitchFamily="34" charset="0"/>
              <a:ea typeface="Verdana" panose="020B0604030504040204" pitchFamily="34" charset="0"/>
            </a:endParaRPr>
          </a:p>
        </p:txBody>
      </p:sp>
      <p:sp>
        <p:nvSpPr>
          <p:cNvPr id="6" name="Espace réservé du numéro de diapositive 5">
            <a:extLst>
              <a:ext uri="{FF2B5EF4-FFF2-40B4-BE49-F238E27FC236}">
                <a16:creationId xmlns:a16="http://schemas.microsoft.com/office/drawing/2014/main" id="{53AD36E6-FB96-464C-A444-E7BDB91CC185}"/>
              </a:ext>
            </a:extLst>
          </p:cNvPr>
          <p:cNvSpPr>
            <a:spLocks noGrp="1"/>
          </p:cNvSpPr>
          <p:nvPr>
            <p:ph type="sldNum" sz="quarter" idx="12"/>
            <p:custDataLst>
              <p:tags r:id="rId3"/>
            </p:custDataLst>
          </p:nvPr>
        </p:nvSpPr>
        <p:spPr/>
        <p:txBody>
          <a:bodyPr/>
          <a:lstStyle/>
          <a:p>
            <a:fld id="{7E7F3E50-26C9-4FAC-B465-B0C8E3B04666}" type="slidenum">
              <a:rPr lang="fr-CA" smtClean="0"/>
              <a:t>20</a:t>
            </a:fld>
            <a:endParaRPr lang="fr-CA"/>
          </a:p>
        </p:txBody>
      </p:sp>
    </p:spTree>
    <p:extLst>
      <p:ext uri="{BB962C8B-B14F-4D97-AF65-F5344CB8AC3E}">
        <p14:creationId xmlns:p14="http://schemas.microsoft.com/office/powerpoint/2010/main" val="642690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23A664A-8E9D-4CD7-8F5C-8B20400ACF4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2" name="Titre 1">
            <a:extLst>
              <a:ext uri="{FF2B5EF4-FFF2-40B4-BE49-F238E27FC236}">
                <a16:creationId xmlns:a16="http://schemas.microsoft.com/office/drawing/2014/main" id="{22738830-145A-445F-ABB1-9780A648BC9F}"/>
              </a:ext>
            </a:extLst>
          </p:cNvPr>
          <p:cNvSpPr>
            <a:spLocks noGrp="1"/>
          </p:cNvSpPr>
          <p:nvPr>
            <p:ph type="ctrTitle"/>
            <p:custDataLst>
              <p:tags r:id="rId2"/>
            </p:custDataLst>
          </p:nvPr>
        </p:nvSpPr>
        <p:spPr>
          <a:xfrm>
            <a:off x="514905" y="1248698"/>
            <a:ext cx="10372834" cy="662068"/>
          </a:xfrm>
        </p:spPr>
        <p:txBody>
          <a:bodyPr>
            <a:normAutofit/>
          </a:bodyPr>
          <a:lstStyle/>
          <a:p>
            <a:pPr algn="l"/>
            <a:r>
              <a:rPr lang="fr-CA" sz="3200" b="1" dirty="0">
                <a:solidFill>
                  <a:schemeClr val="accent1">
                    <a:lumMod val="75000"/>
                  </a:schemeClr>
                </a:solidFill>
                <a:latin typeface="Verdana" panose="020B0604030504040204" pitchFamily="34" charset="0"/>
                <a:ea typeface="Verdana" panose="020B0604030504040204" pitchFamily="34" charset="0"/>
              </a:rPr>
              <a:t>Des assises fondamentales</a:t>
            </a:r>
          </a:p>
        </p:txBody>
      </p:sp>
      <p:sp>
        <p:nvSpPr>
          <p:cNvPr id="3" name="Sous-titre 2">
            <a:extLst>
              <a:ext uri="{FF2B5EF4-FFF2-40B4-BE49-F238E27FC236}">
                <a16:creationId xmlns:a16="http://schemas.microsoft.com/office/drawing/2014/main" id="{5840FCE3-DCD0-4EAC-B47F-3B0A99E66E02}"/>
              </a:ext>
            </a:extLst>
          </p:cNvPr>
          <p:cNvSpPr>
            <a:spLocks noGrp="1"/>
          </p:cNvSpPr>
          <p:nvPr>
            <p:ph type="subTitle" idx="1"/>
            <p:custDataLst>
              <p:tags r:id="rId3"/>
            </p:custDataLst>
          </p:nvPr>
        </p:nvSpPr>
        <p:spPr>
          <a:xfrm>
            <a:off x="514904" y="2064774"/>
            <a:ext cx="10372835" cy="4291576"/>
          </a:xfrm>
        </p:spPr>
        <p:txBody>
          <a:bodyPr>
            <a:normAutofit fontScale="85000" lnSpcReduction="10000"/>
          </a:bodyPr>
          <a:lstStyle/>
          <a:p>
            <a:pPr algn="l"/>
            <a:endParaRPr lang="fr-CA" sz="1400" dirty="0">
              <a:solidFill>
                <a:schemeClr val="accent1">
                  <a:lumMod val="75000"/>
                </a:schemeClr>
              </a:solidFill>
              <a:latin typeface="Verdana" panose="020B0604030504040204" pitchFamily="34" charset="0"/>
              <a:ea typeface="Verdana" panose="020B0604030504040204" pitchFamily="34" charset="0"/>
            </a:endParaRPr>
          </a:p>
          <a:p>
            <a:pPr algn="l"/>
            <a:r>
              <a:rPr lang="fr-CA" sz="2600" dirty="0">
                <a:solidFill>
                  <a:schemeClr val="accent1">
                    <a:lumMod val="75000"/>
                  </a:schemeClr>
                </a:solidFill>
                <a:latin typeface="Verdana" panose="020B0604030504040204" pitchFamily="34" charset="0"/>
                <a:ea typeface="Verdana" panose="020B0604030504040204" pitchFamily="34" charset="0"/>
              </a:rPr>
              <a:t>Le conseil d’administration</a:t>
            </a:r>
          </a:p>
          <a:p>
            <a:pPr marL="342900" indent="-342900" algn="l">
              <a:buFont typeface="Arial" panose="020B0604020202020204" pitchFamily="34" charset="0"/>
              <a:buChar char="•"/>
            </a:pPr>
            <a:endParaRPr lang="fr-CA" sz="2600" dirty="0">
              <a:solidFill>
                <a:schemeClr val="accent1">
                  <a:lumMod val="75000"/>
                </a:schemeClr>
              </a:solidFill>
              <a:latin typeface="Verdana" panose="020B0604030504040204" pitchFamily="34" charset="0"/>
              <a:ea typeface="Verdana" panose="020B0604030504040204" pitchFamily="34" charset="0"/>
            </a:endParaRPr>
          </a:p>
          <a:p>
            <a:pPr algn="l">
              <a:lnSpc>
                <a:spcPct val="120000"/>
              </a:lnSpc>
            </a:pPr>
            <a:r>
              <a:rPr lang="fr-CA" sz="2600" dirty="0">
                <a:solidFill>
                  <a:schemeClr val="accent1">
                    <a:lumMod val="75000"/>
                  </a:schemeClr>
                </a:solidFill>
                <a:latin typeface="Verdana" panose="020B0604030504040204" pitchFamily="34" charset="0"/>
                <a:ea typeface="Verdana" panose="020B0604030504040204" pitchFamily="34" charset="0"/>
              </a:rPr>
              <a:t>C’est l’instance qui assure la direction stratégique de l’organisation,</a:t>
            </a:r>
          </a:p>
          <a:p>
            <a:pPr algn="l"/>
            <a:endParaRPr lang="fr-CA" sz="2600" dirty="0">
              <a:solidFill>
                <a:schemeClr val="accent1">
                  <a:lumMod val="75000"/>
                </a:schemeClr>
              </a:solidFill>
              <a:latin typeface="Verdana" panose="020B0604030504040204" pitchFamily="34" charset="0"/>
              <a:ea typeface="Verdana" panose="020B0604030504040204" pitchFamily="34" charset="0"/>
            </a:endParaRPr>
          </a:p>
          <a:p>
            <a:pPr algn="l"/>
            <a:r>
              <a:rPr lang="fr-CA" sz="2600" dirty="0">
                <a:solidFill>
                  <a:schemeClr val="accent1">
                    <a:lumMod val="75000"/>
                  </a:schemeClr>
                </a:solidFill>
                <a:latin typeface="Verdana" panose="020B0604030504040204" pitchFamily="34" charset="0"/>
                <a:ea typeface="Verdana" panose="020B0604030504040204" pitchFamily="34" charset="0"/>
              </a:rPr>
              <a:t>assure sa pérennité, sa croissance </a:t>
            </a:r>
          </a:p>
          <a:p>
            <a:pPr algn="l"/>
            <a:endParaRPr lang="fr-CA" sz="2600" dirty="0">
              <a:solidFill>
                <a:schemeClr val="accent1">
                  <a:lumMod val="75000"/>
                </a:schemeClr>
              </a:solidFill>
              <a:latin typeface="Verdana" panose="020B0604030504040204" pitchFamily="34" charset="0"/>
              <a:ea typeface="Verdana" panose="020B0604030504040204" pitchFamily="34" charset="0"/>
            </a:endParaRPr>
          </a:p>
          <a:p>
            <a:pPr algn="l"/>
            <a:r>
              <a:rPr lang="fr-CA" sz="2600" dirty="0">
                <a:solidFill>
                  <a:schemeClr val="accent1">
                    <a:lumMod val="75000"/>
                  </a:schemeClr>
                </a:solidFill>
                <a:latin typeface="Verdana" panose="020B0604030504040204" pitchFamily="34" charset="0"/>
                <a:ea typeface="Verdana" panose="020B0604030504040204" pitchFamily="34" charset="0"/>
              </a:rPr>
              <a:t>et sa capacité de prendre en compte l’intérêt de toutes les parties prenantes</a:t>
            </a:r>
          </a:p>
          <a:p>
            <a:pPr algn="l"/>
            <a:endParaRPr lang="fr-CA" sz="1400" dirty="0">
              <a:solidFill>
                <a:schemeClr val="accent1">
                  <a:lumMod val="75000"/>
                </a:schemeClr>
              </a:solidFill>
              <a:latin typeface="Verdana" panose="020B0604030504040204" pitchFamily="34" charset="0"/>
              <a:ea typeface="Verdana" panose="020B0604030504040204" pitchFamily="34" charset="0"/>
            </a:endParaRPr>
          </a:p>
          <a:p>
            <a:pPr algn="l"/>
            <a:r>
              <a:rPr lang="fr-CA" sz="1800" dirty="0">
                <a:solidFill>
                  <a:schemeClr val="accent1">
                    <a:lumMod val="75000"/>
                  </a:schemeClr>
                </a:solidFill>
                <a:latin typeface="Verdana" panose="020B0604030504040204" pitchFamily="34" charset="0"/>
                <a:ea typeface="Verdana" panose="020B0604030504040204" pitchFamily="34" charset="0"/>
              </a:rPr>
              <a:t>(source: Formation de M. Serge Duclos, formateur au Collège des administrateurs de sociétés, CA du ROHQ, décembre 2019)</a:t>
            </a:r>
            <a:endParaRPr lang="fr-CA" sz="1800" dirty="0">
              <a:solidFill>
                <a:schemeClr val="accent1">
                  <a:lumMod val="75000"/>
                </a:schemeClr>
              </a:solidFill>
            </a:endParaRPr>
          </a:p>
          <a:p>
            <a:pPr marL="342900" indent="-342900" algn="l">
              <a:buFont typeface="Arial" panose="020B0604020202020204" pitchFamily="34" charset="0"/>
              <a:buChar char="•"/>
            </a:pPr>
            <a:endParaRPr lang="fr-CA" dirty="0"/>
          </a:p>
          <a:p>
            <a:pPr marL="342900" indent="-342900" algn="l">
              <a:buFont typeface="Arial" panose="020B0604020202020204" pitchFamily="34" charset="0"/>
              <a:buChar char="•"/>
            </a:pPr>
            <a:endParaRPr lang="fr-CA" dirty="0"/>
          </a:p>
          <a:p>
            <a:pPr marL="342900" indent="-342900" algn="l">
              <a:buFont typeface="Arial" panose="020B0604020202020204" pitchFamily="34" charset="0"/>
              <a:buChar char="•"/>
            </a:pPr>
            <a:endParaRPr lang="fr-CA" dirty="0"/>
          </a:p>
          <a:p>
            <a:pPr algn="l"/>
            <a:endParaRPr lang="fr-CA" dirty="0"/>
          </a:p>
        </p:txBody>
      </p:sp>
      <p:sp>
        <p:nvSpPr>
          <p:cNvPr id="4" name="Espace réservé du numéro de diapositive 3">
            <a:extLst>
              <a:ext uri="{FF2B5EF4-FFF2-40B4-BE49-F238E27FC236}">
                <a16:creationId xmlns:a16="http://schemas.microsoft.com/office/drawing/2014/main" id="{A6D8AF6A-CCF0-4B5B-8231-9112BEC9BBC4}"/>
              </a:ext>
            </a:extLst>
          </p:cNvPr>
          <p:cNvSpPr>
            <a:spLocks noGrp="1"/>
          </p:cNvSpPr>
          <p:nvPr>
            <p:ph type="sldNum" sz="quarter" idx="12"/>
            <p:custDataLst>
              <p:tags r:id="rId4"/>
            </p:custDataLst>
          </p:nvPr>
        </p:nvSpPr>
        <p:spPr/>
        <p:txBody>
          <a:bodyPr/>
          <a:lstStyle/>
          <a:p>
            <a:fld id="{7E7F3E50-26C9-4FAC-B465-B0C8E3B04666}" type="slidenum">
              <a:rPr lang="fr-CA" smtClean="0">
                <a:solidFill>
                  <a:schemeClr val="bg1"/>
                </a:solidFill>
              </a:rPr>
              <a:t>3</a:t>
            </a:fld>
            <a:endParaRPr lang="fr-CA" dirty="0">
              <a:solidFill>
                <a:schemeClr val="bg1"/>
              </a:solidFill>
            </a:endParaRPr>
          </a:p>
        </p:txBody>
      </p:sp>
    </p:spTree>
    <p:extLst>
      <p:ext uri="{BB962C8B-B14F-4D97-AF65-F5344CB8AC3E}">
        <p14:creationId xmlns:p14="http://schemas.microsoft.com/office/powerpoint/2010/main" val="460591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23A664A-8E9D-4CD7-8F5C-8B20400ACF4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389265" y="0"/>
            <a:ext cx="12181172" cy="6858000"/>
          </a:xfrm>
          <a:prstGeom prst="rect">
            <a:avLst/>
          </a:prstGeom>
        </p:spPr>
      </p:pic>
      <p:sp>
        <p:nvSpPr>
          <p:cNvPr id="2" name="Titre 1">
            <a:extLst>
              <a:ext uri="{FF2B5EF4-FFF2-40B4-BE49-F238E27FC236}">
                <a16:creationId xmlns:a16="http://schemas.microsoft.com/office/drawing/2014/main" id="{22738830-145A-445F-ABB1-9780A648BC9F}"/>
              </a:ext>
            </a:extLst>
          </p:cNvPr>
          <p:cNvSpPr>
            <a:spLocks noGrp="1"/>
          </p:cNvSpPr>
          <p:nvPr>
            <p:ph type="ctrTitle"/>
            <p:custDataLst>
              <p:tags r:id="rId2"/>
            </p:custDataLst>
          </p:nvPr>
        </p:nvSpPr>
        <p:spPr>
          <a:xfrm>
            <a:off x="514905" y="1248698"/>
            <a:ext cx="10372834" cy="662068"/>
          </a:xfrm>
        </p:spPr>
        <p:txBody>
          <a:bodyPr>
            <a:normAutofit/>
          </a:bodyPr>
          <a:lstStyle/>
          <a:p>
            <a:pPr algn="l"/>
            <a:r>
              <a:rPr lang="fr-CA" sz="3200" b="1" dirty="0">
                <a:solidFill>
                  <a:schemeClr val="accent1">
                    <a:lumMod val="75000"/>
                  </a:schemeClr>
                </a:solidFill>
                <a:latin typeface="Verdana" panose="020B0604030504040204" pitchFamily="34" charset="0"/>
                <a:ea typeface="Verdana" panose="020B0604030504040204" pitchFamily="34" charset="0"/>
              </a:rPr>
              <a:t>Des assises fondamentales</a:t>
            </a:r>
          </a:p>
        </p:txBody>
      </p:sp>
      <p:sp>
        <p:nvSpPr>
          <p:cNvPr id="3" name="Sous-titre 2">
            <a:extLst>
              <a:ext uri="{FF2B5EF4-FFF2-40B4-BE49-F238E27FC236}">
                <a16:creationId xmlns:a16="http://schemas.microsoft.com/office/drawing/2014/main" id="{5840FCE3-DCD0-4EAC-B47F-3B0A99E66E02}"/>
              </a:ext>
            </a:extLst>
          </p:cNvPr>
          <p:cNvSpPr>
            <a:spLocks noGrp="1"/>
          </p:cNvSpPr>
          <p:nvPr>
            <p:ph type="subTitle" idx="1"/>
            <p:custDataLst>
              <p:tags r:id="rId3"/>
            </p:custDataLst>
          </p:nvPr>
        </p:nvSpPr>
        <p:spPr>
          <a:xfrm>
            <a:off x="514904" y="1700981"/>
            <a:ext cx="10372835" cy="4655369"/>
          </a:xfrm>
        </p:spPr>
        <p:txBody>
          <a:bodyPr>
            <a:normAutofit/>
          </a:bodyPr>
          <a:lstStyle/>
          <a:p>
            <a:pPr algn="l"/>
            <a:endParaRPr lang="fr-CA" sz="1400" dirty="0">
              <a:solidFill>
                <a:schemeClr val="accent1">
                  <a:lumMod val="75000"/>
                </a:schemeClr>
              </a:solidFill>
              <a:latin typeface="Verdana" panose="020B0604030504040204" pitchFamily="34" charset="0"/>
              <a:ea typeface="Verdana" panose="020B0604030504040204" pitchFamily="34" charset="0"/>
            </a:endParaRPr>
          </a:p>
          <a:p>
            <a:pPr algn="l"/>
            <a:r>
              <a:rPr lang="fr-CA" dirty="0">
                <a:solidFill>
                  <a:schemeClr val="accent1">
                    <a:lumMod val="75000"/>
                  </a:schemeClr>
                </a:solidFill>
                <a:latin typeface="Verdana" panose="020B0604030504040204" pitchFamily="34" charset="0"/>
                <a:ea typeface="Verdana" panose="020B0604030504040204" pitchFamily="34" charset="0"/>
              </a:rPr>
              <a:t>Une bonne gouvernance et efficace répond à des critères de transparence, d’intégrité, de responsabilité</a:t>
            </a:r>
          </a:p>
          <a:p>
            <a:pPr algn="l"/>
            <a:r>
              <a:rPr lang="fr-CA" dirty="0">
                <a:solidFill>
                  <a:schemeClr val="accent1">
                    <a:lumMod val="75000"/>
                  </a:schemeClr>
                </a:solidFill>
                <a:latin typeface="Verdana" panose="020B0604030504040204" pitchFamily="34" charset="0"/>
                <a:ea typeface="Verdana" panose="020B0604030504040204" pitchFamily="34" charset="0"/>
              </a:rPr>
              <a:t>assure le pilotage stratégique et la surveillance de la gestion d’une organisation </a:t>
            </a:r>
          </a:p>
          <a:p>
            <a:pPr algn="l"/>
            <a:r>
              <a:rPr lang="fr-CA" dirty="0">
                <a:solidFill>
                  <a:schemeClr val="accent1">
                    <a:lumMod val="75000"/>
                  </a:schemeClr>
                </a:solidFill>
                <a:latin typeface="Verdana" panose="020B0604030504040204" pitchFamily="34" charset="0"/>
                <a:ea typeface="Verdana" panose="020B0604030504040204" pitchFamily="34" charset="0"/>
              </a:rPr>
              <a:t>en s’appuyant sur un conseil indépendant, loyal, compétent et éthique</a:t>
            </a:r>
          </a:p>
          <a:p>
            <a:r>
              <a:rPr lang="fr-CA" i="1" dirty="0">
                <a:solidFill>
                  <a:schemeClr val="accent1">
                    <a:lumMod val="75000"/>
                  </a:schemeClr>
                </a:solidFill>
                <a:latin typeface="Verdana" panose="020B0604030504040204" pitchFamily="34" charset="0"/>
                <a:ea typeface="Verdana" panose="020B0604030504040204" pitchFamily="34" charset="0"/>
              </a:rPr>
              <a:t>Un bon conseil d’administration: </a:t>
            </a:r>
          </a:p>
          <a:p>
            <a:r>
              <a:rPr lang="fr-CA" i="1" dirty="0">
                <a:solidFill>
                  <a:schemeClr val="accent1">
                    <a:lumMod val="75000"/>
                  </a:schemeClr>
                </a:solidFill>
                <a:latin typeface="Verdana" panose="020B0604030504040204" pitchFamily="34" charset="0"/>
                <a:ea typeface="Verdana" panose="020B0604030504040204" pitchFamily="34" charset="0"/>
              </a:rPr>
              <a:t>le nez dans la cuisine, bien sûr!</a:t>
            </a:r>
          </a:p>
          <a:p>
            <a:r>
              <a:rPr lang="fr-CA" i="1" dirty="0">
                <a:solidFill>
                  <a:schemeClr val="accent1">
                    <a:lumMod val="75000"/>
                  </a:schemeClr>
                </a:solidFill>
                <a:latin typeface="Verdana" panose="020B0604030504040204" pitchFamily="34" charset="0"/>
                <a:ea typeface="Verdana" panose="020B0604030504040204" pitchFamily="34" charset="0"/>
              </a:rPr>
              <a:t>les mains dans la pâte, non!</a:t>
            </a:r>
          </a:p>
          <a:p>
            <a:pPr algn="l"/>
            <a:endParaRPr lang="fr-CA" sz="1400" dirty="0">
              <a:solidFill>
                <a:schemeClr val="accent1">
                  <a:lumMod val="75000"/>
                </a:schemeClr>
              </a:solidFill>
              <a:latin typeface="Verdana" panose="020B0604030504040204" pitchFamily="34" charset="0"/>
              <a:ea typeface="Verdana" panose="020B0604030504040204" pitchFamily="34" charset="0"/>
            </a:endParaRPr>
          </a:p>
          <a:p>
            <a:pPr algn="l"/>
            <a:endParaRPr lang="fr-CA" sz="1200" dirty="0">
              <a:solidFill>
                <a:schemeClr val="accent1">
                  <a:lumMod val="75000"/>
                </a:schemeClr>
              </a:solidFill>
            </a:endParaRPr>
          </a:p>
          <a:p>
            <a:pPr marL="342900" indent="-342900" algn="l">
              <a:buFont typeface="Arial" panose="020B0604020202020204" pitchFamily="34" charset="0"/>
              <a:buChar char="•"/>
            </a:pPr>
            <a:endParaRPr lang="fr-CA" dirty="0"/>
          </a:p>
          <a:p>
            <a:pPr marL="342900" indent="-342900" algn="l">
              <a:buFont typeface="Arial" panose="020B0604020202020204" pitchFamily="34" charset="0"/>
              <a:buChar char="•"/>
            </a:pPr>
            <a:endParaRPr lang="fr-CA" dirty="0"/>
          </a:p>
          <a:p>
            <a:pPr marL="342900" indent="-342900" algn="l">
              <a:buFont typeface="Arial" panose="020B0604020202020204" pitchFamily="34" charset="0"/>
              <a:buChar char="•"/>
            </a:pPr>
            <a:endParaRPr lang="fr-CA" dirty="0"/>
          </a:p>
          <a:p>
            <a:pPr algn="l"/>
            <a:endParaRPr lang="fr-CA" dirty="0"/>
          </a:p>
        </p:txBody>
      </p:sp>
      <p:sp>
        <p:nvSpPr>
          <p:cNvPr id="4" name="Espace réservé du numéro de diapositive 3">
            <a:extLst>
              <a:ext uri="{FF2B5EF4-FFF2-40B4-BE49-F238E27FC236}">
                <a16:creationId xmlns:a16="http://schemas.microsoft.com/office/drawing/2014/main" id="{A6D8AF6A-CCF0-4B5B-8231-9112BEC9BBC4}"/>
              </a:ext>
            </a:extLst>
          </p:cNvPr>
          <p:cNvSpPr>
            <a:spLocks noGrp="1"/>
          </p:cNvSpPr>
          <p:nvPr>
            <p:ph type="sldNum" sz="quarter" idx="12"/>
            <p:custDataLst>
              <p:tags r:id="rId4"/>
            </p:custDataLst>
          </p:nvPr>
        </p:nvSpPr>
        <p:spPr/>
        <p:txBody>
          <a:bodyPr/>
          <a:lstStyle/>
          <a:p>
            <a:fld id="{7E7F3E50-26C9-4FAC-B465-B0C8E3B04666}" type="slidenum">
              <a:rPr lang="fr-CA" smtClean="0">
                <a:solidFill>
                  <a:schemeClr val="bg1"/>
                </a:solidFill>
              </a:rPr>
              <a:t>4</a:t>
            </a:fld>
            <a:endParaRPr lang="fr-CA" dirty="0">
              <a:solidFill>
                <a:schemeClr val="bg1"/>
              </a:solidFill>
            </a:endParaRPr>
          </a:p>
        </p:txBody>
      </p:sp>
    </p:spTree>
    <p:extLst>
      <p:ext uri="{BB962C8B-B14F-4D97-AF65-F5344CB8AC3E}">
        <p14:creationId xmlns:p14="http://schemas.microsoft.com/office/powerpoint/2010/main" val="513815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23A664A-8E9D-4CD7-8F5C-8B20400ACF4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2" name="Titre 1">
            <a:extLst>
              <a:ext uri="{FF2B5EF4-FFF2-40B4-BE49-F238E27FC236}">
                <a16:creationId xmlns:a16="http://schemas.microsoft.com/office/drawing/2014/main" id="{22738830-145A-445F-ABB1-9780A648BC9F}"/>
              </a:ext>
            </a:extLst>
          </p:cNvPr>
          <p:cNvSpPr>
            <a:spLocks noGrp="1"/>
          </p:cNvSpPr>
          <p:nvPr>
            <p:ph type="ctrTitle"/>
            <p:custDataLst>
              <p:tags r:id="rId2"/>
            </p:custDataLst>
          </p:nvPr>
        </p:nvSpPr>
        <p:spPr>
          <a:xfrm>
            <a:off x="514905" y="1248698"/>
            <a:ext cx="10372834" cy="662068"/>
          </a:xfrm>
        </p:spPr>
        <p:txBody>
          <a:bodyPr>
            <a:normAutofit/>
          </a:bodyPr>
          <a:lstStyle/>
          <a:p>
            <a:pPr algn="l"/>
            <a:r>
              <a:rPr lang="fr-CA" sz="3200" b="1" dirty="0">
                <a:solidFill>
                  <a:schemeClr val="accent1">
                    <a:lumMod val="75000"/>
                  </a:schemeClr>
                </a:solidFill>
                <a:latin typeface="Verdana" panose="020B0604030504040204" pitchFamily="34" charset="0"/>
                <a:ea typeface="Verdana" panose="020B0604030504040204" pitchFamily="34" charset="0"/>
              </a:rPr>
              <a:t>Des assises fondamentales</a:t>
            </a:r>
          </a:p>
        </p:txBody>
      </p:sp>
      <p:sp>
        <p:nvSpPr>
          <p:cNvPr id="3" name="Sous-titre 2">
            <a:extLst>
              <a:ext uri="{FF2B5EF4-FFF2-40B4-BE49-F238E27FC236}">
                <a16:creationId xmlns:a16="http://schemas.microsoft.com/office/drawing/2014/main" id="{5840FCE3-DCD0-4EAC-B47F-3B0A99E66E02}"/>
              </a:ext>
            </a:extLst>
          </p:cNvPr>
          <p:cNvSpPr>
            <a:spLocks noGrp="1"/>
          </p:cNvSpPr>
          <p:nvPr>
            <p:ph type="subTitle" idx="1"/>
            <p:custDataLst>
              <p:tags r:id="rId3"/>
            </p:custDataLst>
          </p:nvPr>
        </p:nvSpPr>
        <p:spPr>
          <a:xfrm>
            <a:off x="514904" y="1910766"/>
            <a:ext cx="10372835" cy="4445584"/>
          </a:xfrm>
        </p:spPr>
        <p:txBody>
          <a:bodyPr>
            <a:normAutofit/>
          </a:bodyPr>
          <a:lstStyle/>
          <a:p>
            <a:pPr algn="l"/>
            <a:endParaRPr lang="fr-CA" sz="1400" dirty="0">
              <a:solidFill>
                <a:schemeClr val="accent1">
                  <a:lumMod val="75000"/>
                </a:schemeClr>
              </a:solidFill>
              <a:latin typeface="Verdana" panose="020B0604030504040204" pitchFamily="34" charset="0"/>
              <a:ea typeface="Verdana" panose="020B0604030504040204" pitchFamily="34" charset="0"/>
            </a:endParaRPr>
          </a:p>
          <a:p>
            <a:pPr algn="l"/>
            <a:r>
              <a:rPr lang="fr-CA" sz="2600" dirty="0">
                <a:solidFill>
                  <a:schemeClr val="accent1">
                    <a:lumMod val="75000"/>
                  </a:schemeClr>
                </a:solidFill>
                <a:latin typeface="Verdana" panose="020B0604030504040204" pitchFamily="34" charset="0"/>
                <a:ea typeface="Verdana" panose="020B0604030504040204" pitchFamily="34" charset="0"/>
              </a:rPr>
              <a:t>La gouvernance, c’est plus que des contrôles, </a:t>
            </a:r>
          </a:p>
          <a:p>
            <a:pPr algn="l"/>
            <a:endParaRPr lang="fr-CA" sz="2600" dirty="0">
              <a:solidFill>
                <a:schemeClr val="accent1">
                  <a:lumMod val="75000"/>
                </a:schemeClr>
              </a:solidFill>
              <a:latin typeface="Verdana" panose="020B0604030504040204" pitchFamily="34" charset="0"/>
              <a:ea typeface="Verdana" panose="020B0604030504040204" pitchFamily="34" charset="0"/>
            </a:endParaRPr>
          </a:p>
          <a:p>
            <a:pPr algn="l"/>
            <a:r>
              <a:rPr lang="fr-CA" sz="2600" dirty="0">
                <a:solidFill>
                  <a:schemeClr val="accent1">
                    <a:lumMod val="75000"/>
                  </a:schemeClr>
                </a:solidFill>
                <a:latin typeface="Verdana" panose="020B0604030504040204" pitchFamily="34" charset="0"/>
                <a:ea typeface="Verdana" panose="020B0604030504040204" pitchFamily="34" charset="0"/>
              </a:rPr>
              <a:t>C’est une opportunité pour le CA de se donner les moyens:</a:t>
            </a:r>
          </a:p>
          <a:p>
            <a:pPr algn="l"/>
            <a:endParaRPr lang="fr-CA" sz="2600" dirty="0">
              <a:solidFill>
                <a:schemeClr val="accent1">
                  <a:lumMod val="75000"/>
                </a:schemeClr>
              </a:solidFill>
              <a:latin typeface="Verdana" panose="020B0604030504040204" pitchFamily="34" charset="0"/>
              <a:ea typeface="Verdana" panose="020B0604030504040204" pitchFamily="34" charset="0"/>
            </a:endParaRPr>
          </a:p>
          <a:p>
            <a:pPr algn="l"/>
            <a:r>
              <a:rPr lang="fr-CA" sz="2600" dirty="0">
                <a:solidFill>
                  <a:schemeClr val="accent1">
                    <a:lumMod val="75000"/>
                  </a:schemeClr>
                </a:solidFill>
                <a:latin typeface="Verdana" panose="020B0604030504040204" pitchFamily="34" charset="0"/>
                <a:ea typeface="Verdana" panose="020B0604030504040204" pitchFamily="34" charset="0"/>
              </a:rPr>
              <a:t>de contribuer à faire grandir l’organisation, la rendre meilleure et plus productive</a:t>
            </a:r>
          </a:p>
          <a:p>
            <a:pPr algn="l"/>
            <a:endParaRPr lang="fr-CA" sz="2600" dirty="0">
              <a:solidFill>
                <a:schemeClr val="accent1">
                  <a:lumMod val="75000"/>
                </a:schemeClr>
              </a:solidFill>
              <a:latin typeface="Verdana" panose="020B0604030504040204" pitchFamily="34" charset="0"/>
              <a:ea typeface="Verdana" panose="020B0604030504040204" pitchFamily="34" charset="0"/>
            </a:endParaRPr>
          </a:p>
          <a:p>
            <a:pPr algn="l"/>
            <a:r>
              <a:rPr lang="fr-CA" sz="2600" dirty="0">
                <a:solidFill>
                  <a:schemeClr val="accent1">
                    <a:lumMod val="75000"/>
                  </a:schemeClr>
                </a:solidFill>
                <a:latin typeface="Verdana" panose="020B0604030504040204" pitchFamily="34" charset="0"/>
                <a:ea typeface="Verdana" panose="020B0604030504040204" pitchFamily="34" charset="0"/>
              </a:rPr>
              <a:t>de partager des idées, de l’expérience et des compétences au sein du CA</a:t>
            </a:r>
          </a:p>
          <a:p>
            <a:pPr algn="l"/>
            <a:endParaRPr lang="fr-CA" sz="1800" dirty="0">
              <a:solidFill>
                <a:schemeClr val="accent1">
                  <a:lumMod val="75000"/>
                </a:schemeClr>
              </a:solidFill>
              <a:latin typeface="Verdana" panose="020B0604030504040204" pitchFamily="34" charset="0"/>
              <a:ea typeface="Verdana" panose="020B0604030504040204" pitchFamily="34" charset="0"/>
            </a:endParaRPr>
          </a:p>
          <a:p>
            <a:pPr algn="l"/>
            <a:endParaRPr lang="fr-CA" sz="1800" dirty="0">
              <a:solidFill>
                <a:schemeClr val="accent1">
                  <a:lumMod val="75000"/>
                </a:schemeClr>
              </a:solidFill>
            </a:endParaRPr>
          </a:p>
          <a:p>
            <a:pPr marL="342900" indent="-342900" algn="l">
              <a:buFont typeface="Arial" panose="020B0604020202020204" pitchFamily="34" charset="0"/>
              <a:buChar char="•"/>
            </a:pPr>
            <a:endParaRPr lang="fr-CA" dirty="0"/>
          </a:p>
          <a:p>
            <a:pPr marL="342900" indent="-342900" algn="l">
              <a:buFont typeface="Arial" panose="020B0604020202020204" pitchFamily="34" charset="0"/>
              <a:buChar char="•"/>
            </a:pPr>
            <a:endParaRPr lang="fr-CA" dirty="0"/>
          </a:p>
          <a:p>
            <a:pPr marL="342900" indent="-342900" algn="l">
              <a:buFont typeface="Arial" panose="020B0604020202020204" pitchFamily="34" charset="0"/>
              <a:buChar char="•"/>
            </a:pPr>
            <a:endParaRPr lang="fr-CA" dirty="0"/>
          </a:p>
          <a:p>
            <a:pPr algn="l"/>
            <a:endParaRPr lang="fr-CA" dirty="0"/>
          </a:p>
        </p:txBody>
      </p:sp>
      <p:sp>
        <p:nvSpPr>
          <p:cNvPr id="4" name="Espace réservé du numéro de diapositive 3">
            <a:extLst>
              <a:ext uri="{FF2B5EF4-FFF2-40B4-BE49-F238E27FC236}">
                <a16:creationId xmlns:a16="http://schemas.microsoft.com/office/drawing/2014/main" id="{A6D8AF6A-CCF0-4B5B-8231-9112BEC9BBC4}"/>
              </a:ext>
            </a:extLst>
          </p:cNvPr>
          <p:cNvSpPr>
            <a:spLocks noGrp="1"/>
          </p:cNvSpPr>
          <p:nvPr>
            <p:ph type="sldNum" sz="quarter" idx="12"/>
            <p:custDataLst>
              <p:tags r:id="rId4"/>
            </p:custDataLst>
          </p:nvPr>
        </p:nvSpPr>
        <p:spPr/>
        <p:txBody>
          <a:bodyPr/>
          <a:lstStyle/>
          <a:p>
            <a:fld id="{7E7F3E50-26C9-4FAC-B465-B0C8E3B04666}" type="slidenum">
              <a:rPr lang="fr-CA" smtClean="0">
                <a:solidFill>
                  <a:schemeClr val="bg1"/>
                </a:solidFill>
              </a:rPr>
              <a:t>5</a:t>
            </a:fld>
            <a:endParaRPr lang="fr-CA" dirty="0">
              <a:solidFill>
                <a:schemeClr val="bg1"/>
              </a:solidFill>
            </a:endParaRPr>
          </a:p>
        </p:txBody>
      </p:sp>
    </p:spTree>
    <p:extLst>
      <p:ext uri="{BB962C8B-B14F-4D97-AF65-F5344CB8AC3E}">
        <p14:creationId xmlns:p14="http://schemas.microsoft.com/office/powerpoint/2010/main" val="213524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23A664A-8E9D-4CD7-8F5C-8B20400ACF4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2" name="Titre 1">
            <a:extLst>
              <a:ext uri="{FF2B5EF4-FFF2-40B4-BE49-F238E27FC236}">
                <a16:creationId xmlns:a16="http://schemas.microsoft.com/office/drawing/2014/main" id="{22738830-145A-445F-ABB1-9780A648BC9F}"/>
              </a:ext>
            </a:extLst>
          </p:cNvPr>
          <p:cNvSpPr>
            <a:spLocks noGrp="1"/>
          </p:cNvSpPr>
          <p:nvPr>
            <p:ph type="ctrTitle"/>
            <p:custDataLst>
              <p:tags r:id="rId2"/>
            </p:custDataLst>
          </p:nvPr>
        </p:nvSpPr>
        <p:spPr>
          <a:xfrm>
            <a:off x="514905" y="1258530"/>
            <a:ext cx="10723366" cy="766916"/>
          </a:xfrm>
        </p:spPr>
        <p:txBody>
          <a:bodyPr>
            <a:normAutofit/>
          </a:bodyPr>
          <a:lstStyle/>
          <a:p>
            <a:pPr algn="l"/>
            <a:r>
              <a:rPr lang="fr-CA" sz="3200" b="1" dirty="0">
                <a:solidFill>
                  <a:schemeClr val="accent1">
                    <a:lumMod val="75000"/>
                  </a:schemeClr>
                </a:solidFill>
                <a:latin typeface="Verdana" panose="020B0604030504040204" pitchFamily="34" charset="0"/>
                <a:ea typeface="Verdana" panose="020B0604030504040204" pitchFamily="34" charset="0"/>
              </a:rPr>
              <a:t>Rôle et responsabilités du CA</a:t>
            </a:r>
          </a:p>
        </p:txBody>
      </p:sp>
      <p:sp>
        <p:nvSpPr>
          <p:cNvPr id="3" name="Sous-titre 2">
            <a:extLst>
              <a:ext uri="{FF2B5EF4-FFF2-40B4-BE49-F238E27FC236}">
                <a16:creationId xmlns:a16="http://schemas.microsoft.com/office/drawing/2014/main" id="{5840FCE3-DCD0-4EAC-B47F-3B0A99E66E02}"/>
              </a:ext>
            </a:extLst>
          </p:cNvPr>
          <p:cNvSpPr>
            <a:spLocks noGrp="1"/>
          </p:cNvSpPr>
          <p:nvPr>
            <p:ph type="subTitle" idx="1"/>
            <p:custDataLst>
              <p:tags r:id="rId3"/>
            </p:custDataLst>
          </p:nvPr>
        </p:nvSpPr>
        <p:spPr>
          <a:xfrm>
            <a:off x="514905" y="2507226"/>
            <a:ext cx="10723366" cy="3636121"/>
          </a:xfrm>
        </p:spPr>
        <p:txBody>
          <a:bodyPr>
            <a:normAutofit/>
          </a:bodyPr>
          <a:lstStyle/>
          <a:p>
            <a:pPr algn="l"/>
            <a:r>
              <a:rPr lang="fr-CA" dirty="0">
                <a:solidFill>
                  <a:schemeClr val="accent1">
                    <a:lumMod val="75000"/>
                  </a:schemeClr>
                </a:solidFill>
                <a:latin typeface="Verdana" panose="020B0604030504040204" pitchFamily="34" charset="0"/>
                <a:ea typeface="Verdana" panose="020B0604030504040204" pitchFamily="34" charset="0"/>
              </a:rPr>
              <a:t>Le conseil d’administration assure une vigie et exerce une surveillance pour:</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Les informations financières</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La mise en œuvre des orientations et stratégies</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La gestion des risques</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La performance de l’organisation</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Les procédures internes</a:t>
            </a:r>
          </a:p>
        </p:txBody>
      </p:sp>
      <p:sp>
        <p:nvSpPr>
          <p:cNvPr id="4" name="Espace réservé du numéro de diapositive 3">
            <a:extLst>
              <a:ext uri="{FF2B5EF4-FFF2-40B4-BE49-F238E27FC236}">
                <a16:creationId xmlns:a16="http://schemas.microsoft.com/office/drawing/2014/main" id="{A6D8AF6A-CCF0-4B5B-8231-9112BEC9BBC4}"/>
              </a:ext>
            </a:extLst>
          </p:cNvPr>
          <p:cNvSpPr>
            <a:spLocks noGrp="1"/>
          </p:cNvSpPr>
          <p:nvPr>
            <p:ph type="sldNum" sz="quarter" idx="12"/>
            <p:custDataLst>
              <p:tags r:id="rId4"/>
            </p:custDataLst>
          </p:nvPr>
        </p:nvSpPr>
        <p:spPr/>
        <p:txBody>
          <a:bodyPr/>
          <a:lstStyle/>
          <a:p>
            <a:fld id="{7E7F3E50-26C9-4FAC-B465-B0C8E3B04666}" type="slidenum">
              <a:rPr lang="fr-CA" smtClean="0">
                <a:solidFill>
                  <a:schemeClr val="bg1"/>
                </a:solidFill>
              </a:rPr>
              <a:t>6</a:t>
            </a:fld>
            <a:endParaRPr lang="fr-CA" dirty="0">
              <a:solidFill>
                <a:schemeClr val="bg1"/>
              </a:solidFill>
            </a:endParaRPr>
          </a:p>
        </p:txBody>
      </p:sp>
    </p:spTree>
    <p:extLst>
      <p:ext uri="{BB962C8B-B14F-4D97-AF65-F5344CB8AC3E}">
        <p14:creationId xmlns:p14="http://schemas.microsoft.com/office/powerpoint/2010/main" val="2471339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23A664A-8E9D-4CD7-8F5C-8B20400ACF4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2" name="Titre 1">
            <a:extLst>
              <a:ext uri="{FF2B5EF4-FFF2-40B4-BE49-F238E27FC236}">
                <a16:creationId xmlns:a16="http://schemas.microsoft.com/office/drawing/2014/main" id="{22738830-145A-445F-ABB1-9780A648BC9F}"/>
              </a:ext>
            </a:extLst>
          </p:cNvPr>
          <p:cNvSpPr>
            <a:spLocks noGrp="1"/>
          </p:cNvSpPr>
          <p:nvPr>
            <p:ph type="ctrTitle"/>
            <p:custDataLst>
              <p:tags r:id="rId2"/>
            </p:custDataLst>
          </p:nvPr>
        </p:nvSpPr>
        <p:spPr>
          <a:xfrm>
            <a:off x="514905" y="1209369"/>
            <a:ext cx="10723366" cy="757084"/>
          </a:xfrm>
        </p:spPr>
        <p:txBody>
          <a:bodyPr>
            <a:normAutofit fontScale="90000"/>
          </a:bodyPr>
          <a:lstStyle/>
          <a:p>
            <a:pPr algn="l"/>
            <a:r>
              <a:rPr lang="fr-CA" sz="3200" b="1" dirty="0">
                <a:solidFill>
                  <a:schemeClr val="accent1">
                    <a:lumMod val="75000"/>
                  </a:schemeClr>
                </a:solidFill>
                <a:latin typeface="Verdana" panose="020B0604030504040204" pitchFamily="34" charset="0"/>
                <a:ea typeface="Verdana" panose="020B0604030504040204" pitchFamily="34" charset="0"/>
              </a:rPr>
              <a:t>Rôle et responsabilités du CA – la prise de décision</a:t>
            </a:r>
          </a:p>
        </p:txBody>
      </p:sp>
      <p:sp>
        <p:nvSpPr>
          <p:cNvPr id="3" name="Sous-titre 2">
            <a:extLst>
              <a:ext uri="{FF2B5EF4-FFF2-40B4-BE49-F238E27FC236}">
                <a16:creationId xmlns:a16="http://schemas.microsoft.com/office/drawing/2014/main" id="{5840FCE3-DCD0-4EAC-B47F-3B0A99E66E02}"/>
              </a:ext>
            </a:extLst>
          </p:cNvPr>
          <p:cNvSpPr>
            <a:spLocks noGrp="1"/>
          </p:cNvSpPr>
          <p:nvPr>
            <p:ph type="subTitle" idx="1"/>
            <p:custDataLst>
              <p:tags r:id="rId3"/>
            </p:custDataLst>
          </p:nvPr>
        </p:nvSpPr>
        <p:spPr>
          <a:xfrm>
            <a:off x="514905" y="2113936"/>
            <a:ext cx="10723366" cy="4242414"/>
          </a:xfrm>
        </p:spPr>
        <p:txBody>
          <a:bodyPr>
            <a:normAutofit/>
          </a:bodyPr>
          <a:lstStyle/>
          <a:p>
            <a:pPr algn="l"/>
            <a:r>
              <a:rPr lang="fr-CA" dirty="0">
                <a:solidFill>
                  <a:schemeClr val="accent1">
                    <a:lumMod val="75000"/>
                  </a:schemeClr>
                </a:solidFill>
                <a:latin typeface="Verdana" panose="020B0604030504040204" pitchFamily="34" charset="0"/>
                <a:ea typeface="Verdana" panose="020B0604030504040204" pitchFamily="34" charset="0"/>
              </a:rPr>
              <a:t>Le conseil d’administration prend des décisions sur recommandation de la direction ou de l’un des comités en place:</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De la direction</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De l’un ou l’autre des comités statutaires s’ils sont en place (gouvernance et éthique, audit, ressources humaines) </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D’un comité portant sur l’attribution d’un logement à loyer modique</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Du comité ou des analyses de la direction en matière de gestion contractuelle</a:t>
            </a:r>
          </a:p>
          <a:p>
            <a:pPr marL="342900" indent="-342900" algn="l">
              <a:buFont typeface="Arial" panose="020B0604020202020204" pitchFamily="34" charset="0"/>
              <a:buChar char="•"/>
            </a:pPr>
            <a:endParaRPr lang="fr-CA" dirty="0"/>
          </a:p>
        </p:txBody>
      </p:sp>
      <p:sp>
        <p:nvSpPr>
          <p:cNvPr id="4" name="Espace réservé du numéro de diapositive 3">
            <a:extLst>
              <a:ext uri="{FF2B5EF4-FFF2-40B4-BE49-F238E27FC236}">
                <a16:creationId xmlns:a16="http://schemas.microsoft.com/office/drawing/2014/main" id="{A6D8AF6A-CCF0-4B5B-8231-9112BEC9BBC4}"/>
              </a:ext>
            </a:extLst>
          </p:cNvPr>
          <p:cNvSpPr>
            <a:spLocks noGrp="1"/>
          </p:cNvSpPr>
          <p:nvPr>
            <p:ph type="sldNum" sz="quarter" idx="12"/>
            <p:custDataLst>
              <p:tags r:id="rId4"/>
            </p:custDataLst>
          </p:nvPr>
        </p:nvSpPr>
        <p:spPr/>
        <p:txBody>
          <a:bodyPr/>
          <a:lstStyle/>
          <a:p>
            <a:fld id="{7E7F3E50-26C9-4FAC-B465-B0C8E3B04666}" type="slidenum">
              <a:rPr lang="fr-CA" smtClean="0">
                <a:solidFill>
                  <a:schemeClr val="bg1"/>
                </a:solidFill>
              </a:rPr>
              <a:t>7</a:t>
            </a:fld>
            <a:endParaRPr lang="fr-CA" dirty="0">
              <a:solidFill>
                <a:schemeClr val="bg1"/>
              </a:solidFill>
            </a:endParaRPr>
          </a:p>
        </p:txBody>
      </p:sp>
    </p:spTree>
    <p:extLst>
      <p:ext uri="{BB962C8B-B14F-4D97-AF65-F5344CB8AC3E}">
        <p14:creationId xmlns:p14="http://schemas.microsoft.com/office/powerpoint/2010/main" val="3047380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23A664A-8E9D-4CD7-8F5C-8B20400ACF4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0828" y="0"/>
            <a:ext cx="12181172" cy="6858000"/>
          </a:xfrm>
          <a:prstGeom prst="rect">
            <a:avLst/>
          </a:prstGeom>
        </p:spPr>
      </p:pic>
      <p:sp>
        <p:nvSpPr>
          <p:cNvPr id="2" name="Titre 1">
            <a:extLst>
              <a:ext uri="{FF2B5EF4-FFF2-40B4-BE49-F238E27FC236}">
                <a16:creationId xmlns:a16="http://schemas.microsoft.com/office/drawing/2014/main" id="{22738830-145A-445F-ABB1-9780A648BC9F}"/>
              </a:ext>
            </a:extLst>
          </p:cNvPr>
          <p:cNvSpPr>
            <a:spLocks noGrp="1"/>
          </p:cNvSpPr>
          <p:nvPr>
            <p:ph type="ctrTitle"/>
            <p:custDataLst>
              <p:tags r:id="rId2"/>
            </p:custDataLst>
          </p:nvPr>
        </p:nvSpPr>
        <p:spPr>
          <a:xfrm>
            <a:off x="514905" y="1411550"/>
            <a:ext cx="10723366" cy="712218"/>
          </a:xfrm>
        </p:spPr>
        <p:txBody>
          <a:bodyPr>
            <a:normAutofit/>
          </a:bodyPr>
          <a:lstStyle/>
          <a:p>
            <a:pPr algn="l"/>
            <a:r>
              <a:rPr lang="fr-CA" sz="3200" b="1" dirty="0">
                <a:solidFill>
                  <a:schemeClr val="accent1">
                    <a:lumMod val="75000"/>
                  </a:schemeClr>
                </a:solidFill>
                <a:latin typeface="Verdana" panose="020B0604030504040204" pitchFamily="34" charset="0"/>
                <a:ea typeface="Verdana" panose="020B0604030504040204" pitchFamily="34" charset="0"/>
              </a:rPr>
              <a:t>Les essentiels à la gouvernance</a:t>
            </a:r>
          </a:p>
        </p:txBody>
      </p:sp>
      <p:sp>
        <p:nvSpPr>
          <p:cNvPr id="3" name="Sous-titre 2">
            <a:extLst>
              <a:ext uri="{FF2B5EF4-FFF2-40B4-BE49-F238E27FC236}">
                <a16:creationId xmlns:a16="http://schemas.microsoft.com/office/drawing/2014/main" id="{5840FCE3-DCD0-4EAC-B47F-3B0A99E66E02}"/>
              </a:ext>
            </a:extLst>
          </p:cNvPr>
          <p:cNvSpPr>
            <a:spLocks noGrp="1"/>
          </p:cNvSpPr>
          <p:nvPr>
            <p:ph type="subTitle" idx="1"/>
            <p:custDataLst>
              <p:tags r:id="rId3"/>
            </p:custDataLst>
          </p:nvPr>
        </p:nvSpPr>
        <p:spPr>
          <a:xfrm>
            <a:off x="514905" y="2290916"/>
            <a:ext cx="10723366" cy="3928909"/>
          </a:xfrm>
        </p:spPr>
        <p:txBody>
          <a:bodyPr>
            <a:normAutofit/>
          </a:bodyPr>
          <a:lstStyle/>
          <a:p>
            <a:pPr algn="l"/>
            <a:r>
              <a:rPr lang="fr-CA" dirty="0">
                <a:solidFill>
                  <a:schemeClr val="accent1">
                    <a:lumMod val="75000"/>
                  </a:schemeClr>
                </a:solidFill>
                <a:latin typeface="Verdana" panose="020B0604030504040204" pitchFamily="34" charset="0"/>
                <a:ea typeface="Verdana" panose="020B0604030504040204" pitchFamily="34" charset="0"/>
              </a:rPr>
              <a:t>Les 6 éléments clés d’une bonne gouvernance performante et efficace</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Le conseil</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Le président</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Les administrateurs</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Les comités</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Les présidents de comités</a:t>
            </a: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Le fonctionnement du conseil</a:t>
            </a:r>
          </a:p>
          <a:p>
            <a:pPr algn="l"/>
            <a:endParaRPr lang="fr-CA" dirty="0"/>
          </a:p>
        </p:txBody>
      </p:sp>
      <p:sp>
        <p:nvSpPr>
          <p:cNvPr id="4" name="Espace réservé du numéro de diapositive 3">
            <a:extLst>
              <a:ext uri="{FF2B5EF4-FFF2-40B4-BE49-F238E27FC236}">
                <a16:creationId xmlns:a16="http://schemas.microsoft.com/office/drawing/2014/main" id="{A6D8AF6A-CCF0-4B5B-8231-9112BEC9BBC4}"/>
              </a:ext>
            </a:extLst>
          </p:cNvPr>
          <p:cNvSpPr>
            <a:spLocks noGrp="1"/>
          </p:cNvSpPr>
          <p:nvPr>
            <p:ph type="sldNum" sz="quarter" idx="12"/>
            <p:custDataLst>
              <p:tags r:id="rId4"/>
            </p:custDataLst>
          </p:nvPr>
        </p:nvSpPr>
        <p:spPr/>
        <p:txBody>
          <a:bodyPr/>
          <a:lstStyle/>
          <a:p>
            <a:fld id="{7E7F3E50-26C9-4FAC-B465-B0C8E3B04666}" type="slidenum">
              <a:rPr lang="fr-CA" smtClean="0">
                <a:solidFill>
                  <a:schemeClr val="bg1"/>
                </a:solidFill>
              </a:rPr>
              <a:t>8</a:t>
            </a:fld>
            <a:endParaRPr lang="fr-CA" dirty="0">
              <a:solidFill>
                <a:schemeClr val="bg1"/>
              </a:solidFill>
            </a:endParaRPr>
          </a:p>
        </p:txBody>
      </p:sp>
    </p:spTree>
    <p:extLst>
      <p:ext uri="{BB962C8B-B14F-4D97-AF65-F5344CB8AC3E}">
        <p14:creationId xmlns:p14="http://schemas.microsoft.com/office/powerpoint/2010/main" val="3912101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23A664A-8E9D-4CD7-8F5C-8B20400ACF4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2" name="Titre 1">
            <a:extLst>
              <a:ext uri="{FF2B5EF4-FFF2-40B4-BE49-F238E27FC236}">
                <a16:creationId xmlns:a16="http://schemas.microsoft.com/office/drawing/2014/main" id="{22738830-145A-445F-ABB1-9780A648BC9F}"/>
              </a:ext>
            </a:extLst>
          </p:cNvPr>
          <p:cNvSpPr>
            <a:spLocks noGrp="1"/>
          </p:cNvSpPr>
          <p:nvPr>
            <p:ph type="ctrTitle"/>
            <p:custDataLst>
              <p:tags r:id="rId2"/>
            </p:custDataLst>
          </p:nvPr>
        </p:nvSpPr>
        <p:spPr>
          <a:xfrm>
            <a:off x="514905" y="1209369"/>
            <a:ext cx="9867960" cy="707921"/>
          </a:xfrm>
        </p:spPr>
        <p:txBody>
          <a:bodyPr>
            <a:normAutofit/>
          </a:bodyPr>
          <a:lstStyle/>
          <a:p>
            <a:pPr algn="l"/>
            <a:r>
              <a:rPr lang="fr-CA" sz="2800" b="1" dirty="0">
                <a:solidFill>
                  <a:schemeClr val="accent1">
                    <a:lumMod val="75000"/>
                  </a:schemeClr>
                </a:solidFill>
                <a:latin typeface="Verdana" panose="020B0604030504040204" pitchFamily="34" charset="0"/>
                <a:ea typeface="Verdana" panose="020B0604030504040204" pitchFamily="34" charset="0"/>
              </a:rPr>
              <a:t>Ce que l’on retient du Guide de l’administrateur</a:t>
            </a:r>
          </a:p>
        </p:txBody>
      </p:sp>
      <p:sp>
        <p:nvSpPr>
          <p:cNvPr id="3" name="Sous-titre 2">
            <a:extLst>
              <a:ext uri="{FF2B5EF4-FFF2-40B4-BE49-F238E27FC236}">
                <a16:creationId xmlns:a16="http://schemas.microsoft.com/office/drawing/2014/main" id="{5840FCE3-DCD0-4EAC-B47F-3B0A99E66E02}"/>
              </a:ext>
            </a:extLst>
          </p:cNvPr>
          <p:cNvSpPr>
            <a:spLocks noGrp="1"/>
          </p:cNvSpPr>
          <p:nvPr>
            <p:ph type="subTitle" idx="1"/>
            <p:custDataLst>
              <p:tags r:id="rId3"/>
            </p:custDataLst>
          </p:nvPr>
        </p:nvSpPr>
        <p:spPr>
          <a:xfrm>
            <a:off x="514905" y="1828800"/>
            <a:ext cx="10596118" cy="4314547"/>
          </a:xfrm>
        </p:spPr>
        <p:txBody>
          <a:bodyPr>
            <a:normAutofit/>
          </a:bodyPr>
          <a:lstStyle/>
          <a:p>
            <a:pPr algn="l"/>
            <a:endParaRPr lang="fr-CA" dirty="0"/>
          </a:p>
          <a:p>
            <a:pPr algn="l"/>
            <a:r>
              <a:rPr lang="fr-CA" dirty="0">
                <a:solidFill>
                  <a:schemeClr val="accent1">
                    <a:lumMod val="75000"/>
                  </a:schemeClr>
                </a:solidFill>
                <a:latin typeface="Verdana" panose="020B0604030504040204" pitchFamily="34" charset="0"/>
                <a:ea typeface="Verdana" panose="020B0604030504040204" pitchFamily="34" charset="0"/>
              </a:rPr>
              <a:t>Les principaux pouvoir du CA, et en considérant les éléments qui s’y rattachent, sont globalement:</a:t>
            </a:r>
          </a:p>
          <a:p>
            <a:pPr algn="l"/>
            <a:endParaRPr lang="fr-CA" dirty="0">
              <a:solidFill>
                <a:schemeClr val="accent1">
                  <a:lumMod val="75000"/>
                </a:schemeClr>
              </a:solidFill>
              <a:latin typeface="Verdana" panose="020B0604030504040204" pitchFamily="34" charset="0"/>
              <a:ea typeface="Verdana" panose="020B0604030504040204" pitchFamily="34" charset="0"/>
            </a:endParaRP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d’administrer les affaires de l’office</a:t>
            </a:r>
          </a:p>
          <a:p>
            <a:pPr algn="l"/>
            <a:endParaRPr lang="fr-CA" dirty="0">
              <a:solidFill>
                <a:schemeClr val="accent1">
                  <a:lumMod val="75000"/>
                </a:schemeClr>
              </a:solidFill>
              <a:latin typeface="Verdana" panose="020B0604030504040204" pitchFamily="34" charset="0"/>
              <a:ea typeface="Verdana" panose="020B0604030504040204" pitchFamily="34" charset="0"/>
            </a:endParaRP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assurer le processus d’attribution de logements selon la recommandation du comité de sélection</a:t>
            </a:r>
          </a:p>
          <a:p>
            <a:pPr marL="342900" indent="-342900" algn="l">
              <a:buFont typeface="Arial" panose="020B0604020202020204" pitchFamily="34" charset="0"/>
              <a:buChar char="•"/>
            </a:pPr>
            <a:endParaRPr lang="fr-CA" dirty="0">
              <a:solidFill>
                <a:schemeClr val="accent1">
                  <a:lumMod val="75000"/>
                </a:schemeClr>
              </a:solidFill>
              <a:latin typeface="Verdana" panose="020B0604030504040204" pitchFamily="34" charset="0"/>
              <a:ea typeface="Verdana" panose="020B0604030504040204" pitchFamily="34" charset="0"/>
            </a:endParaRPr>
          </a:p>
          <a:p>
            <a:pPr marL="342900" indent="-342900" algn="l">
              <a:buFont typeface="Arial" panose="020B0604020202020204" pitchFamily="34" charset="0"/>
              <a:buChar char="•"/>
            </a:pPr>
            <a:r>
              <a:rPr lang="fr-CA" dirty="0">
                <a:solidFill>
                  <a:schemeClr val="accent1">
                    <a:lumMod val="75000"/>
                  </a:schemeClr>
                </a:solidFill>
                <a:latin typeface="Verdana" panose="020B0604030504040204" pitchFamily="34" charset="0"/>
                <a:ea typeface="Verdana" panose="020B0604030504040204" pitchFamily="34" charset="0"/>
              </a:rPr>
              <a:t>Développer des logement sociaux et abordables</a:t>
            </a:r>
          </a:p>
          <a:p>
            <a:pPr marL="342900" indent="-342900" algn="l">
              <a:buFont typeface="Arial" panose="020B0604020202020204" pitchFamily="34" charset="0"/>
              <a:buChar char="•"/>
            </a:pPr>
            <a:endParaRPr lang="fr-CA" dirty="0"/>
          </a:p>
          <a:p>
            <a:pPr algn="l"/>
            <a:endParaRPr lang="fr-CA" dirty="0"/>
          </a:p>
          <a:p>
            <a:pPr algn="l"/>
            <a:endParaRPr lang="fr-CA" dirty="0"/>
          </a:p>
          <a:p>
            <a:pPr algn="l"/>
            <a:endParaRPr lang="fr-CA" dirty="0"/>
          </a:p>
        </p:txBody>
      </p:sp>
      <p:sp>
        <p:nvSpPr>
          <p:cNvPr id="4" name="Espace réservé du numéro de diapositive 3">
            <a:extLst>
              <a:ext uri="{FF2B5EF4-FFF2-40B4-BE49-F238E27FC236}">
                <a16:creationId xmlns:a16="http://schemas.microsoft.com/office/drawing/2014/main" id="{A6D8AF6A-CCF0-4B5B-8231-9112BEC9BBC4}"/>
              </a:ext>
            </a:extLst>
          </p:cNvPr>
          <p:cNvSpPr>
            <a:spLocks noGrp="1"/>
          </p:cNvSpPr>
          <p:nvPr>
            <p:ph type="sldNum" sz="quarter" idx="12"/>
            <p:custDataLst>
              <p:tags r:id="rId4"/>
            </p:custDataLst>
          </p:nvPr>
        </p:nvSpPr>
        <p:spPr/>
        <p:txBody>
          <a:bodyPr/>
          <a:lstStyle/>
          <a:p>
            <a:fld id="{7E7F3E50-26C9-4FAC-B465-B0C8E3B04666}" type="slidenum">
              <a:rPr lang="fr-CA" smtClean="0">
                <a:solidFill>
                  <a:schemeClr val="bg1"/>
                </a:solidFill>
              </a:rPr>
              <a:t>9</a:t>
            </a:fld>
            <a:endParaRPr lang="fr-CA" dirty="0">
              <a:solidFill>
                <a:schemeClr val="bg1"/>
              </a:solidFill>
            </a:endParaRPr>
          </a:p>
        </p:txBody>
      </p:sp>
    </p:spTree>
    <p:extLst>
      <p:ext uri="{BB962C8B-B14F-4D97-AF65-F5344CB8AC3E}">
        <p14:creationId xmlns:p14="http://schemas.microsoft.com/office/powerpoint/2010/main" val="16926584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1326</Words>
  <Application>Microsoft Office PowerPoint</Application>
  <PresentationFormat>Grand écran</PresentationFormat>
  <Paragraphs>206</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Calibri Light</vt:lpstr>
      <vt:lpstr>Verdana</vt:lpstr>
      <vt:lpstr>Wingdings</vt:lpstr>
      <vt:lpstr>Thème Office</vt:lpstr>
      <vt:lpstr> </vt:lpstr>
      <vt:lpstr>Des assises fondamentales</vt:lpstr>
      <vt:lpstr>Des assises fondamentales</vt:lpstr>
      <vt:lpstr>Des assises fondamentales</vt:lpstr>
      <vt:lpstr>Des assises fondamentales</vt:lpstr>
      <vt:lpstr>Rôle et responsabilités du CA</vt:lpstr>
      <vt:lpstr>Rôle et responsabilités du CA – la prise de décision</vt:lpstr>
      <vt:lpstr>Les essentiels à la gouvernance</vt:lpstr>
      <vt:lpstr>Ce que l’on retient du Guide de l’administrateur</vt:lpstr>
      <vt:lpstr>Ce que l’on retient du Guide de l’administrateur</vt:lpstr>
      <vt:lpstr>Ce que l’on retient du Guide de l’administrateur</vt:lpstr>
      <vt:lpstr>Ce que l’on retient du Guide de l’administrateur</vt:lpstr>
      <vt:lpstr>Ce que l’on retient du Guide de l’administrateur d’un OH </vt:lpstr>
      <vt:lpstr>Ce que l’on retient du Code de déontologie des dirigeants et administrateurs d’un OH</vt:lpstr>
      <vt:lpstr>La gouvernance, ça créé de la valeur</vt:lpstr>
      <vt:lpstr>Quelques questions QUIZ</vt:lpstr>
      <vt:lpstr>Quelques questions QUIZ</vt:lpstr>
      <vt:lpstr>Références et sources pour cet atelier</vt:lpstr>
      <vt:lpstr>Liens Internet en suivi des échanges et l’atelier</vt:lpstr>
      <vt:lpstr>Des questions?   Merci de votre participation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JURIDIQUE ROHQ  Le nouveau Tribunal administratif du logement – Projet de loi 16   Me Chantal Pellerin</dc:title>
  <dc:creator>Étienne Voyer</dc:creator>
  <cp:lastModifiedBy>Robert Pilon</cp:lastModifiedBy>
  <cp:revision>93</cp:revision>
  <dcterms:created xsi:type="dcterms:W3CDTF">2021-01-05T18:36:19Z</dcterms:created>
  <dcterms:modified xsi:type="dcterms:W3CDTF">2022-01-25T20:11:06Z</dcterms:modified>
</cp:coreProperties>
</file>